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4"/>
  </p:notesMasterIdLst>
  <p:sldIdLst>
    <p:sldId id="322" r:id="rId2"/>
    <p:sldId id="256" r:id="rId3"/>
    <p:sldId id="493" r:id="rId4"/>
    <p:sldId id="257" r:id="rId5"/>
    <p:sldId id="258" r:id="rId6"/>
    <p:sldId id="259" r:id="rId7"/>
    <p:sldId id="260" r:id="rId8"/>
    <p:sldId id="261" r:id="rId9"/>
    <p:sldId id="466" r:id="rId10"/>
    <p:sldId id="297" r:id="rId11"/>
    <p:sldId id="309" r:id="rId12"/>
    <p:sldId id="489" r:id="rId13"/>
    <p:sldId id="262" r:id="rId14"/>
    <p:sldId id="492" r:id="rId15"/>
    <p:sldId id="498" r:id="rId16"/>
    <p:sldId id="464" r:id="rId17"/>
    <p:sldId id="478" r:id="rId18"/>
    <p:sldId id="479" r:id="rId19"/>
    <p:sldId id="263" r:id="rId20"/>
    <p:sldId id="473" r:id="rId21"/>
    <p:sldId id="468" r:id="rId22"/>
    <p:sldId id="264" r:id="rId23"/>
    <p:sldId id="499" r:id="rId24"/>
    <p:sldId id="265" r:id="rId25"/>
    <p:sldId id="267" r:id="rId26"/>
    <p:sldId id="501" r:id="rId27"/>
    <p:sldId id="328" r:id="rId28"/>
    <p:sldId id="268" r:id="rId29"/>
    <p:sldId id="270" r:id="rId30"/>
    <p:sldId id="271" r:id="rId31"/>
    <p:sldId id="337" r:id="rId32"/>
    <p:sldId id="276" r:id="rId33"/>
    <p:sldId id="277" r:id="rId34"/>
    <p:sldId id="278" r:id="rId35"/>
    <p:sldId id="279" r:id="rId36"/>
    <p:sldId id="280" r:id="rId37"/>
    <p:sldId id="281" r:id="rId38"/>
    <p:sldId id="316" r:id="rId39"/>
    <p:sldId id="310" r:id="rId40"/>
    <p:sldId id="317" r:id="rId41"/>
    <p:sldId id="292" r:id="rId42"/>
    <p:sldId id="293" r:id="rId43"/>
    <p:sldId id="321" r:id="rId44"/>
    <p:sldId id="497" r:id="rId45"/>
    <p:sldId id="323" r:id="rId46"/>
    <p:sldId id="294" r:id="rId47"/>
    <p:sldId id="295" r:id="rId48"/>
    <p:sldId id="472" r:id="rId49"/>
    <p:sldId id="475" r:id="rId50"/>
    <p:sldId id="326" r:id="rId51"/>
    <p:sldId id="296" r:id="rId52"/>
    <p:sldId id="320" r:id="rId53"/>
    <p:sldId id="325" r:id="rId54"/>
    <p:sldId id="483" r:id="rId55"/>
    <p:sldId id="469" r:id="rId56"/>
    <p:sldId id="496" r:id="rId57"/>
    <p:sldId id="509" r:id="rId58"/>
    <p:sldId id="332" r:id="rId59"/>
    <p:sldId id="465" r:id="rId60"/>
    <p:sldId id="484" r:id="rId61"/>
    <p:sldId id="405" r:id="rId62"/>
    <p:sldId id="406" r:id="rId63"/>
    <p:sldId id="407" r:id="rId64"/>
    <p:sldId id="474" r:id="rId65"/>
    <p:sldId id="488" r:id="rId66"/>
    <p:sldId id="530" r:id="rId67"/>
    <p:sldId id="532" r:id="rId68"/>
    <p:sldId id="533" r:id="rId69"/>
    <p:sldId id="534" r:id="rId70"/>
    <p:sldId id="535" r:id="rId71"/>
    <p:sldId id="539" r:id="rId72"/>
    <p:sldId id="540" r:id="rId73"/>
    <p:sldId id="541" r:id="rId74"/>
    <p:sldId id="544" r:id="rId75"/>
    <p:sldId id="545" r:id="rId76"/>
    <p:sldId id="546" r:id="rId77"/>
    <p:sldId id="548" r:id="rId78"/>
    <p:sldId id="549" r:id="rId79"/>
    <p:sldId id="550" r:id="rId80"/>
    <p:sldId id="551" r:id="rId81"/>
    <p:sldId id="552" r:id="rId82"/>
    <p:sldId id="553" r:id="rId83"/>
    <p:sldId id="554" r:id="rId84"/>
    <p:sldId id="555" r:id="rId85"/>
    <p:sldId id="556" r:id="rId86"/>
    <p:sldId id="557" r:id="rId87"/>
    <p:sldId id="558" r:id="rId88"/>
    <p:sldId id="559" r:id="rId89"/>
    <p:sldId id="560" r:id="rId90"/>
    <p:sldId id="561" r:id="rId91"/>
    <p:sldId id="564" r:id="rId92"/>
    <p:sldId id="565" r:id="rId93"/>
    <p:sldId id="566" r:id="rId94"/>
    <p:sldId id="567" r:id="rId95"/>
    <p:sldId id="569" r:id="rId96"/>
    <p:sldId id="571" r:id="rId97"/>
    <p:sldId id="573" r:id="rId98"/>
    <p:sldId id="574" r:id="rId99"/>
    <p:sldId id="575" r:id="rId100"/>
    <p:sldId id="576" r:id="rId101"/>
    <p:sldId id="577" r:id="rId102"/>
    <p:sldId id="578" r:id="rId103"/>
    <p:sldId id="579" r:id="rId104"/>
    <p:sldId id="580" r:id="rId105"/>
    <p:sldId id="581" r:id="rId106"/>
    <p:sldId id="582" r:id="rId107"/>
    <p:sldId id="583" r:id="rId108"/>
    <p:sldId id="584" r:id="rId109"/>
    <p:sldId id="585" r:id="rId110"/>
    <p:sldId id="595" r:id="rId111"/>
    <p:sldId id="596" r:id="rId112"/>
    <p:sldId id="459" r:id="rId1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4" d="100"/>
          <a:sy n="84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A0FB15-A6A3-4F2B-8F45-F8F0B055A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06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E450-9C58-4BF9-8A1C-DADAE6B92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4AAD-4011-4C24-B9A7-7D6371CA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B825-F57B-41E5-AE12-8BF2B2C97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4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2009-374C-4AB3-AD5C-AFA032067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19AC-C31C-4EA1-AA13-3A88E41A3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1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FF534-CC15-4A67-9131-3AA5837D9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7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7489-6FB8-4716-B094-45D35E23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FC71-D279-4E33-8A20-16E68366D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04DE-6564-4F03-9E78-E89FB264C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7B34-DB78-4F01-A68E-2B6FE2A46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0011-AA7E-4DF1-9AFB-34DB8C12A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3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0F08-1D16-4B87-B3A9-E2A755C8D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A63B-D9BC-4F78-A78D-FC1092C58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1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1C9C-A26F-45A8-A298-1460E6E58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5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3EEC32-774D-4206-8976-99ED00BC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5486400" cy="1143000"/>
          </a:xfrm>
        </p:spPr>
        <p:txBody>
          <a:bodyPr/>
          <a:lstStyle/>
          <a:p>
            <a:r>
              <a:rPr lang="en-US" altLang="en-US" sz="3200" smtClean="0"/>
              <a:t>United States Forest Service </a:t>
            </a:r>
            <a:br>
              <a:rPr lang="en-US" altLang="en-US" sz="3200" smtClean="0"/>
            </a:br>
            <a:r>
              <a:rPr lang="en-US" altLang="en-US" sz="3200" smtClean="0"/>
              <a:t>Fire &amp; Aviation Management</a:t>
            </a: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Safety First as a Core Value</a:t>
            </a:r>
          </a:p>
        </p:txBody>
      </p:sp>
      <p:pic>
        <p:nvPicPr>
          <p:cNvPr id="4100" name="Picture 4" descr="Us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974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Fire Orders</a:t>
            </a:r>
            <a:endParaRPr lang="en-US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 sz="2400" smtClean="0"/>
              <a:t>Fight fire aggressively but provide for safety first</a:t>
            </a:r>
          </a:p>
          <a:p>
            <a:r>
              <a:rPr lang="en-US" altLang="en-US" sz="2400" smtClean="0"/>
              <a:t>Initiate all actions based on current and expected fire behavior</a:t>
            </a:r>
          </a:p>
          <a:p>
            <a:r>
              <a:rPr lang="en-US" altLang="en-US" sz="2400" smtClean="0"/>
              <a:t>Recognize current weather conditions and obtain weather forecasts</a:t>
            </a:r>
          </a:p>
          <a:p>
            <a:r>
              <a:rPr lang="en-US" altLang="en-US" sz="2400" smtClean="0"/>
              <a:t>Ensure instructions are given and understood</a:t>
            </a:r>
          </a:p>
          <a:p>
            <a:r>
              <a:rPr lang="en-US" altLang="en-US" sz="2400" smtClean="0"/>
              <a:t>Obtain current information on fire status</a:t>
            </a:r>
          </a:p>
          <a:p>
            <a:r>
              <a:rPr lang="en-US" altLang="en-US" sz="2400" smtClean="0"/>
              <a:t>Remain in communication with crew members, your supervisor and adjoining forces</a:t>
            </a:r>
          </a:p>
          <a:p>
            <a:r>
              <a:rPr lang="en-US" altLang="en-US" sz="2400" smtClean="0"/>
              <a:t>Determine safety zones and escape routes</a:t>
            </a:r>
          </a:p>
          <a:p>
            <a:r>
              <a:rPr lang="en-US" altLang="en-US" sz="2400" smtClean="0"/>
              <a:t>Establish lookouts in potentially hazardous situations</a:t>
            </a:r>
          </a:p>
          <a:p>
            <a:r>
              <a:rPr lang="en-US" altLang="en-US" sz="2400" smtClean="0"/>
              <a:t>Retain control at all times</a:t>
            </a:r>
          </a:p>
          <a:p>
            <a:r>
              <a:rPr lang="en-US" altLang="en-US" sz="2400" smtClean="0"/>
              <a:t>Stay alert, keep calm, think clearly and act decisively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Methods of Mop-up </a:t>
            </a:r>
            <a:endParaRPr lang="en-US" altLang="en-US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Wet Mop-up (water application)</a:t>
            </a:r>
          </a:p>
          <a:p>
            <a:pPr lvl="1"/>
            <a:r>
              <a:rPr lang="en-US" altLang="en-US" smtClean="0"/>
              <a:t> Apply in fine spray</a:t>
            </a:r>
          </a:p>
          <a:p>
            <a:pPr lvl="1"/>
            <a:r>
              <a:rPr lang="en-US" altLang="en-US" smtClean="0"/>
              <a:t>Apply from control line towards the inside of the burn</a:t>
            </a:r>
          </a:p>
          <a:p>
            <a:pPr lvl="1"/>
            <a:r>
              <a:rPr lang="en-US" altLang="en-US" smtClean="0"/>
              <a:t>Apply from outside the burn area inwards to the center of the burned area</a:t>
            </a:r>
          </a:p>
          <a:p>
            <a:pPr lvl="1"/>
            <a:r>
              <a:rPr lang="en-US" altLang="en-US" smtClean="0"/>
              <a:t>Use straight stream to penetrate or reach a target (begin from the base of the tree and work to the top of the tree)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Methods of Mop-up </a:t>
            </a:r>
            <a:endParaRPr lang="en-US" alt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Wet Mop-up </a:t>
            </a:r>
          </a:p>
          <a:p>
            <a:r>
              <a:rPr lang="en-US" altLang="en-US" smtClean="0"/>
              <a:t>Use hand tools in combination with soil and water</a:t>
            </a:r>
          </a:p>
          <a:p>
            <a:pPr lvl="1"/>
            <a:r>
              <a:rPr lang="en-US" altLang="en-US" smtClean="0"/>
              <a:t>Scraping</a:t>
            </a:r>
          </a:p>
          <a:p>
            <a:pPr lvl="1"/>
            <a:r>
              <a:rPr lang="en-US" altLang="en-US" smtClean="0"/>
              <a:t>Digging</a:t>
            </a:r>
          </a:p>
          <a:p>
            <a:pPr lvl="1"/>
            <a:r>
              <a:rPr lang="en-US" altLang="en-US" smtClean="0"/>
              <a:t>Stirring Mixing</a:t>
            </a:r>
          </a:p>
          <a:p>
            <a:pPr lvl="1"/>
            <a:r>
              <a:rPr lang="en-US" altLang="en-US" smtClean="0"/>
              <a:t>Separating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Mop-up - Hazards in the General Area </a:t>
            </a:r>
            <a:endParaRPr lang="en-US" alt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Overhanging trees</a:t>
            </a:r>
          </a:p>
          <a:p>
            <a:r>
              <a:rPr lang="en-US" altLang="en-US" smtClean="0"/>
              <a:t>Snags</a:t>
            </a:r>
          </a:p>
          <a:p>
            <a:r>
              <a:rPr lang="en-US" altLang="en-US" smtClean="0"/>
              <a:t>Leaning trees (leaners)</a:t>
            </a:r>
          </a:p>
          <a:p>
            <a:r>
              <a:rPr lang="en-US" altLang="en-US" smtClean="0"/>
              <a:t>Branches, tree tops, loose tree bark</a:t>
            </a:r>
          </a:p>
          <a:p>
            <a:r>
              <a:rPr lang="en-US" altLang="en-US" smtClean="0"/>
              <a:t>Hanging trees</a:t>
            </a:r>
          </a:p>
          <a:p>
            <a:r>
              <a:rPr lang="en-US" altLang="en-US" smtClean="0"/>
              <a:t>Trees with roots burned away</a:t>
            </a:r>
          </a:p>
          <a:p>
            <a:r>
              <a:rPr lang="en-US" altLang="en-US" smtClean="0"/>
              <a:t>Cat faced trees</a:t>
            </a:r>
          </a:p>
          <a:p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</a:t>
            </a:r>
            <a:r>
              <a:rPr lang="en-US" altLang="en-US" sz="2800" smtClean="0"/>
              <a:t>Mop-up - Hazards Associated with Water Use</a:t>
            </a:r>
            <a:r>
              <a:rPr lang="en-US" altLang="en-US" sz="3200" smtClean="0"/>
              <a:t> </a:t>
            </a:r>
            <a:endParaRPr lang="en-US" alt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Hot rocks </a:t>
            </a:r>
          </a:p>
          <a:p>
            <a:r>
              <a:rPr lang="en-US" altLang="en-US" smtClean="0"/>
              <a:t>White ash</a:t>
            </a:r>
          </a:p>
          <a:p>
            <a:r>
              <a:rPr lang="en-US" altLang="en-US" smtClean="0"/>
              <a:t>Fire pits</a:t>
            </a:r>
          </a:p>
          <a:p>
            <a:r>
              <a:rPr lang="en-US" altLang="en-US" smtClean="0"/>
              <a:t>Ground fire</a:t>
            </a:r>
          </a:p>
          <a:p>
            <a:r>
              <a:rPr lang="en-US" altLang="en-US" smtClean="0"/>
              <a:t>Rock and dirt particles</a:t>
            </a:r>
          </a:p>
          <a:p>
            <a:r>
              <a:rPr lang="en-US" altLang="en-US" smtClean="0"/>
              <a:t>Be aware not only of yourself, but for those working around you.</a:t>
            </a:r>
          </a:p>
          <a:p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Systematic Mop-up </a:t>
            </a:r>
            <a:endParaRPr lang="en-US" alt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Start with the hottest area and progress toward the coolest</a:t>
            </a:r>
          </a:p>
          <a:p>
            <a:r>
              <a:rPr lang="en-US" altLang="en-US" smtClean="0"/>
              <a:t>Plan a beginning and ending point</a:t>
            </a:r>
          </a:p>
          <a:p>
            <a:r>
              <a:rPr lang="en-US" altLang="en-US" smtClean="0"/>
              <a:t>Work inward from the control line</a:t>
            </a:r>
          </a:p>
          <a:p>
            <a:r>
              <a:rPr lang="en-US" altLang="en-US" smtClean="0"/>
              <a:t>Examine the entire assigned area</a:t>
            </a:r>
          </a:p>
          <a:p>
            <a:r>
              <a:rPr lang="en-US" altLang="en-US" smtClean="0"/>
              <a:t>Make sure instructions are clear.  Ask questions???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Using the Four Senses - Mop-up </a:t>
            </a:r>
            <a:endParaRPr lang="en-US" alt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Sight</a:t>
            </a:r>
          </a:p>
          <a:p>
            <a:pPr lvl="1"/>
            <a:r>
              <a:rPr lang="en-US" altLang="en-US" smtClean="0"/>
              <a:t>Smoke - Look up as well as down.  A treetop may be on fire</a:t>
            </a:r>
          </a:p>
          <a:p>
            <a:pPr lvl="1"/>
            <a:r>
              <a:rPr lang="en-US" altLang="en-US" smtClean="0"/>
              <a:t>Heat waves </a:t>
            </a:r>
          </a:p>
          <a:p>
            <a:pPr lvl="1"/>
            <a:r>
              <a:rPr lang="en-US" altLang="en-US" smtClean="0"/>
              <a:t>Steam</a:t>
            </a:r>
          </a:p>
          <a:p>
            <a:pPr lvl="1"/>
            <a:r>
              <a:rPr lang="en-US" altLang="en-US" smtClean="0"/>
              <a:t>White ash - White ash indicates heat and burning, the ash may be covering hot embers</a:t>
            </a:r>
          </a:p>
          <a:p>
            <a:pPr lvl="1"/>
            <a:r>
              <a:rPr lang="en-US" altLang="en-US" smtClean="0"/>
              <a:t>Stump holes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Using the Four Senses - Mop-up </a:t>
            </a:r>
            <a:endParaRPr lang="en-US" alt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Sight</a:t>
            </a:r>
          </a:p>
          <a:p>
            <a:pPr lvl="1"/>
            <a:r>
              <a:rPr lang="en-US" altLang="en-US" smtClean="0"/>
              <a:t>Gnats - Gnats often hover over hot spots</a:t>
            </a:r>
          </a:p>
          <a:p>
            <a:pPr lvl="1"/>
            <a:r>
              <a:rPr lang="en-US" altLang="en-US" smtClean="0"/>
              <a:t>Select an advantageous spot to rest to observe for signs of hot spots</a:t>
            </a:r>
          </a:p>
          <a:p>
            <a:pPr lvl="1"/>
            <a:r>
              <a:rPr lang="en-US" altLang="en-US" smtClean="0"/>
              <a:t>Look facing into the sun in shaded areas to see small smokes</a:t>
            </a:r>
          </a:p>
          <a:p>
            <a:pPr lvl="1"/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Using the Four Senses - Mop-up </a:t>
            </a:r>
            <a:endParaRPr lang="en-US" alt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Touch</a:t>
            </a:r>
          </a:p>
          <a:p>
            <a:pPr lvl="1"/>
            <a:r>
              <a:rPr lang="en-US" altLang="en-US" smtClean="0"/>
              <a:t>Do not wear gloves</a:t>
            </a:r>
          </a:p>
          <a:p>
            <a:pPr lvl="1"/>
            <a:r>
              <a:rPr lang="en-US" altLang="en-US" smtClean="0"/>
              <a:t>At first, feel about 1 inch away using the back or the hand, then carefully with direct contact</a:t>
            </a:r>
          </a:p>
          <a:p>
            <a:pPr lvl="1"/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Using the Four Senses - Mop-up </a:t>
            </a:r>
            <a:endParaRPr lang="en-US" altLang="en-US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Smell</a:t>
            </a:r>
          </a:p>
          <a:p>
            <a:pPr lvl="1"/>
            <a:r>
              <a:rPr lang="en-US" altLang="en-US" smtClean="0"/>
              <a:t>Smoke</a:t>
            </a:r>
          </a:p>
          <a:p>
            <a:pPr lvl="1"/>
            <a:r>
              <a:rPr lang="en-US" altLang="en-US" smtClean="0"/>
              <a:t>Burning materials and gases that these materials give off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Using the Four Senses - Mop-up </a:t>
            </a:r>
            <a:endParaRPr lang="en-US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Hearing - listen for the:</a:t>
            </a:r>
          </a:p>
          <a:p>
            <a:r>
              <a:rPr lang="en-US" altLang="en-US" smtClean="0"/>
              <a:t>Crack and pop of burning materials</a:t>
            </a:r>
          </a:p>
          <a:p>
            <a:r>
              <a:rPr lang="en-US" altLang="en-US" smtClean="0"/>
              <a:t>Hiss when water touches hot materials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ph/>
          </p:nvPr>
        </p:nvGraphicFramePr>
        <p:xfrm>
          <a:off x="685800" y="304800"/>
          <a:ext cx="4640263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Photo Editor Photo" r:id="rId4" imgW="3505689" imgH="4952381" progId="MSPhotoEd.3">
                  <p:embed/>
                </p:oleObj>
              </mc:Choice>
              <mc:Fallback>
                <p:oleObj name="Photo Editor Photo" r:id="rId4" imgW="3505689" imgH="495238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4640263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  Mop-up </a:t>
            </a:r>
            <a:endParaRPr lang="en-US" altLang="en-US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Patrol along control lines to check for spot fires and heat to prevent escaping.  Patrol both sides of the control line.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  Reinforce Treated Areas - Mop-up </a:t>
            </a:r>
            <a:endParaRPr lang="en-US" alt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Construct fire line</a:t>
            </a:r>
          </a:p>
          <a:p>
            <a:r>
              <a:rPr lang="en-US" altLang="en-US" smtClean="0"/>
              <a:t>Limb up nearby trees and brush</a:t>
            </a:r>
          </a:p>
          <a:p>
            <a:r>
              <a:rPr lang="en-US" altLang="en-US" smtClean="0"/>
              <a:t>Fireproof fuels outside the control</a:t>
            </a:r>
          </a:p>
          <a:p>
            <a:r>
              <a:rPr lang="en-US" altLang="en-US" smtClean="0"/>
              <a:t>Have snags fallen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tesk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7988"/>
            <a:ext cx="449580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uest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2938"/>
            <a:ext cx="81534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Types of Hazards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altLang="en-US" smtClean="0"/>
              <a:t>Subjective Hazards:  are hazards that we have direct control over.</a:t>
            </a:r>
          </a:p>
          <a:p>
            <a:pPr lvl="1"/>
            <a:r>
              <a:rPr lang="en-US" altLang="en-US" smtClean="0"/>
              <a:t>Example: condition of equipment, the decision to turn your back.</a:t>
            </a:r>
          </a:p>
          <a:p>
            <a:r>
              <a:rPr lang="en-US" altLang="en-US" smtClean="0"/>
              <a:t> Objective Hazards:  are hazards that we have no control over.   </a:t>
            </a:r>
          </a:p>
          <a:p>
            <a:pPr lvl="1"/>
            <a:r>
              <a:rPr lang="en-US" altLang="en-US" smtClean="0"/>
              <a:t>Lightning</a:t>
            </a:r>
          </a:p>
          <a:p>
            <a:pPr lvl="1"/>
            <a:r>
              <a:rPr lang="en-US" altLang="en-US" smtClean="0"/>
              <a:t>Fire weakened timber</a:t>
            </a:r>
          </a:p>
          <a:p>
            <a:pPr lvl="1"/>
            <a:r>
              <a:rPr lang="en-US" altLang="en-US" smtClean="0"/>
              <a:t>Rolling rocks, logs</a:t>
            </a:r>
          </a:p>
          <a:p>
            <a:pPr lvl="1"/>
            <a:r>
              <a:rPr lang="en-US" altLang="en-US" smtClean="0"/>
              <a:t>Entrapment by fire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669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5025"/>
            <a:ext cx="78486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rizo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4675"/>
            <a:ext cx="7696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e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re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524000"/>
            <a:ext cx="57165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sen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128713"/>
            <a:ext cx="61817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Environmental Hazards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Heat stress</a:t>
            </a:r>
          </a:p>
          <a:p>
            <a:r>
              <a:rPr lang="en-US" altLang="en-US" smtClean="0"/>
              <a:t>Hypothermia</a:t>
            </a:r>
          </a:p>
          <a:p>
            <a:r>
              <a:rPr lang="en-US" altLang="en-US" smtClean="0"/>
              <a:t>Darkness</a:t>
            </a:r>
          </a:p>
          <a:p>
            <a:r>
              <a:rPr lang="en-US" altLang="en-US" smtClean="0"/>
              <a:t>Carbon monoxide</a:t>
            </a:r>
          </a:p>
          <a:p>
            <a:r>
              <a:rPr lang="en-US" altLang="en-US" smtClean="0"/>
              <a:t>Dust</a:t>
            </a:r>
          </a:p>
          <a:p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Firefighter Training, S-130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Introduction to Fire fighting</a:t>
            </a:r>
          </a:p>
        </p:txBody>
      </p:sp>
      <p:pic>
        <p:nvPicPr>
          <p:cNvPr id="5124" name="Picture 5" descr="Us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7715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925"/>
            <a:ext cx="71628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nky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524000"/>
            <a:ext cx="54498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Biological Hazards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Snakes</a:t>
            </a:r>
          </a:p>
          <a:p>
            <a:r>
              <a:rPr lang="en-US" altLang="en-US" smtClean="0"/>
              <a:t>Insects (bees, ticks, etc.)</a:t>
            </a:r>
          </a:p>
          <a:p>
            <a:r>
              <a:rPr lang="en-US" altLang="en-US" smtClean="0"/>
              <a:t>Animals (bears, moose, etc.)</a:t>
            </a:r>
          </a:p>
          <a:p>
            <a:r>
              <a:rPr lang="en-US" altLang="en-US" smtClean="0"/>
              <a:t>Plants (poison oak, ivy, cactus, etc.)</a:t>
            </a:r>
          </a:p>
          <a:p>
            <a:r>
              <a:rPr lang="en-US" altLang="en-US" smtClean="0"/>
              <a:t>Microorganisms (giardia)</a:t>
            </a:r>
          </a:p>
          <a:p>
            <a:r>
              <a:rPr lang="en-US" altLang="en-US" smtClean="0"/>
              <a:t>Viral infections (colds, influenza, etc.)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is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06475"/>
            <a:ext cx="79248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Equipment Hazards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Cuts (saws, tools, etc.)</a:t>
            </a:r>
          </a:p>
          <a:p>
            <a:r>
              <a:rPr lang="en-US" altLang="en-US" smtClean="0"/>
              <a:t>Burns from mufflers (pumps, saws, etc.)</a:t>
            </a:r>
          </a:p>
          <a:p>
            <a:r>
              <a:rPr lang="en-US" altLang="en-US" smtClean="0"/>
              <a:t>Noise (hearing impairment levels)</a:t>
            </a:r>
          </a:p>
          <a:p>
            <a:r>
              <a:rPr lang="en-US" altLang="en-US" smtClean="0"/>
              <a:t>Foreign objects thrown from moving parts</a:t>
            </a:r>
          </a:p>
          <a:p>
            <a:r>
              <a:rPr lang="en-US" altLang="en-US" smtClean="0"/>
              <a:t>Hand tools (pulaski, shovel, etc.)</a:t>
            </a:r>
          </a:p>
          <a:p>
            <a:r>
              <a:rPr lang="en-US" altLang="en-US" smtClean="0"/>
              <a:t>Dozers, tractors/plows, etc.)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Aircraft (rotor and fixed wing) Hazards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Retardant drops</a:t>
            </a:r>
          </a:p>
          <a:p>
            <a:r>
              <a:rPr lang="en-US" altLang="en-US" smtClean="0"/>
              <a:t>Bucket drops</a:t>
            </a:r>
          </a:p>
          <a:p>
            <a:r>
              <a:rPr lang="en-US" altLang="en-US" smtClean="0"/>
              <a:t>Sling loads</a:t>
            </a:r>
          </a:p>
          <a:p>
            <a:r>
              <a:rPr lang="en-US" altLang="en-US" smtClean="0"/>
              <a:t>Helicopter rotor wash breaking trees and snags (tops, branches, limbs, etc.)</a:t>
            </a:r>
          </a:p>
          <a:p>
            <a:r>
              <a:rPr lang="en-US" altLang="en-US" smtClean="0"/>
              <a:t>Transport of personnel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re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524000"/>
            <a:ext cx="57165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669018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8458200" cy="56451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Fire Environment Hazards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actual fire (running, smoldering, creeping)</a:t>
            </a:r>
          </a:p>
          <a:p>
            <a:r>
              <a:rPr lang="en-US" altLang="en-US" smtClean="0"/>
              <a:t>Burns</a:t>
            </a:r>
          </a:p>
          <a:p>
            <a:r>
              <a:rPr lang="en-US" altLang="en-US" smtClean="0"/>
              <a:t>Smoke </a:t>
            </a:r>
          </a:p>
          <a:p>
            <a:r>
              <a:rPr lang="en-US" altLang="en-US" smtClean="0"/>
              <a:t>Unexpected or erratic winds</a:t>
            </a:r>
          </a:p>
          <a:p>
            <a:r>
              <a:rPr lang="en-US" altLang="en-US" smtClean="0"/>
              <a:t>Darkness</a:t>
            </a:r>
          </a:p>
          <a:p>
            <a:r>
              <a:rPr lang="en-US" altLang="en-US" smtClean="0"/>
              <a:t>Falling snags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Base/Camp Related Hazards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Sleeping areas</a:t>
            </a:r>
          </a:p>
          <a:p>
            <a:r>
              <a:rPr lang="en-US" altLang="en-US" smtClean="0"/>
              <a:t>Sanitation</a:t>
            </a:r>
          </a:p>
          <a:p>
            <a:r>
              <a:rPr lang="en-US" altLang="en-US" smtClean="0"/>
              <a:t>Maintaining personal hygiene </a:t>
            </a:r>
          </a:p>
          <a:p>
            <a:r>
              <a:rPr lang="en-US" altLang="en-US" smtClean="0"/>
              <a:t>Food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l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533400"/>
            <a:ext cx="27670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Hazards Trees and Snags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Living</a:t>
            </a:r>
          </a:p>
          <a:p>
            <a:r>
              <a:rPr lang="en-US" altLang="en-US" smtClean="0"/>
              <a:t>Dying (still alive, but with little or no chance of recovery)</a:t>
            </a:r>
          </a:p>
          <a:p>
            <a:r>
              <a:rPr lang="en-US" altLang="en-US" smtClean="0"/>
              <a:t>Dead (snags)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ire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419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Working in Unsafe Areas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r>
              <a:rPr lang="en-US" altLang="en-US" smtClean="0"/>
              <a:t>Do not enter the area until it is safe</a:t>
            </a:r>
          </a:p>
          <a:p>
            <a:r>
              <a:rPr lang="en-US" altLang="en-US" smtClean="0"/>
              <a:t>Make the area safe to work in.</a:t>
            </a:r>
          </a:p>
          <a:p>
            <a:pPr lvl="1"/>
            <a:r>
              <a:rPr lang="en-US" altLang="en-US" smtClean="0"/>
              <a:t>Fall snags and hazard trees</a:t>
            </a:r>
          </a:p>
          <a:p>
            <a:pPr lvl="1"/>
            <a:r>
              <a:rPr lang="en-US" altLang="en-US" smtClean="0"/>
              <a:t>Identify the hazard</a:t>
            </a:r>
          </a:p>
          <a:p>
            <a:pPr lvl="1"/>
            <a:r>
              <a:rPr lang="en-US" altLang="en-US" smtClean="0"/>
              <a:t>Provide a safe area</a:t>
            </a:r>
          </a:p>
          <a:p>
            <a:pPr lvl="1"/>
            <a:r>
              <a:rPr lang="en-US" altLang="en-US" smtClean="0"/>
              <a:t>Communicate hazards to supervisor and adjoining forces</a:t>
            </a:r>
          </a:p>
          <a:p>
            <a:r>
              <a:rPr lang="en-US" altLang="en-US" smtClean="0"/>
              <a:t>Provided you have received approval from your supervisor and you are qualified.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Firefighter Preparedness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Personal gear</a:t>
            </a:r>
          </a:p>
          <a:p>
            <a:r>
              <a:rPr lang="en-US" altLang="en-US" smtClean="0"/>
              <a:t>Care and maintenance of personal gear</a:t>
            </a:r>
          </a:p>
          <a:p>
            <a:r>
              <a:rPr lang="en-US" altLang="en-US" smtClean="0"/>
              <a:t>Accountability</a:t>
            </a:r>
          </a:p>
          <a:p>
            <a:r>
              <a:rPr lang="en-US" altLang="en-US" smtClean="0"/>
              <a:t>Cleanliness and organization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Weight Limits</a:t>
            </a: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>
            <p:ph type="tbl" idx="1"/>
          </p:nvPr>
        </p:nvGraphicFramePr>
        <p:xfrm>
          <a:off x="685800" y="2019300"/>
          <a:ext cx="7772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Document" r:id="rId4" imgW="7919720" imgH="4114800" progId="Word.Document.8">
                  <p:embed/>
                </p:oleObj>
              </mc:Choice>
              <mc:Fallback>
                <p:oleObj name="Document" r:id="rId4" imgW="7919720" imgH="4114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19300"/>
                        <a:ext cx="77724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Personal Protective Equipment (PPE)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Hard hat</a:t>
            </a:r>
          </a:p>
          <a:p>
            <a:r>
              <a:rPr lang="en-US" altLang="en-US" smtClean="0"/>
              <a:t>Eye protection</a:t>
            </a:r>
          </a:p>
          <a:p>
            <a:r>
              <a:rPr lang="en-US" altLang="en-US" smtClean="0"/>
              <a:t>Hearing protection</a:t>
            </a:r>
          </a:p>
          <a:p>
            <a:r>
              <a:rPr lang="en-US" altLang="en-US" smtClean="0"/>
              <a:t>Gloves</a:t>
            </a:r>
          </a:p>
          <a:p>
            <a:r>
              <a:rPr lang="en-US" altLang="en-US" smtClean="0"/>
              <a:t>Flame resistant clothing - Nomex</a:t>
            </a:r>
          </a:p>
          <a:p>
            <a:r>
              <a:rPr lang="en-US" altLang="en-US" smtClean="0"/>
              <a:t>Leather lace up work boots, 8 inch high</a:t>
            </a:r>
          </a:p>
          <a:p>
            <a:r>
              <a:rPr lang="en-US" altLang="en-US" smtClean="0"/>
              <a:t>Socks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Personal Protective Equipment (PPE)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Fire shelters are required</a:t>
            </a:r>
          </a:p>
          <a:p>
            <a:r>
              <a:rPr lang="en-US" altLang="en-US" smtClean="0"/>
              <a:t>Canteens are for drinking water</a:t>
            </a:r>
          </a:p>
          <a:p>
            <a:r>
              <a:rPr lang="en-US" altLang="en-US" smtClean="0"/>
              <a:t>Headlamps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Personal Items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en-US" smtClean="0"/>
              <a:t>Eyeglasses</a:t>
            </a:r>
          </a:p>
          <a:p>
            <a:r>
              <a:rPr lang="en-US" altLang="en-US" smtClean="0"/>
              <a:t>Jacket or Coat, Sweatshirt</a:t>
            </a:r>
          </a:p>
          <a:p>
            <a:r>
              <a:rPr lang="en-US" altLang="en-US" smtClean="0"/>
              <a:t>Cotton under ware</a:t>
            </a:r>
          </a:p>
          <a:p>
            <a:r>
              <a:rPr lang="en-US" altLang="en-US" smtClean="0"/>
              <a:t>Socks good quality</a:t>
            </a:r>
          </a:p>
          <a:p>
            <a:r>
              <a:rPr lang="en-US" altLang="en-US" smtClean="0"/>
              <a:t>Personal hygienic gear</a:t>
            </a:r>
          </a:p>
          <a:p>
            <a:pPr lvl="1"/>
            <a:r>
              <a:rPr lang="en-US" altLang="en-US" smtClean="0"/>
              <a:t>foot powder</a:t>
            </a:r>
          </a:p>
          <a:p>
            <a:pPr lvl="1"/>
            <a:r>
              <a:rPr lang="en-US" altLang="en-US" smtClean="0"/>
              <a:t>tooth brush and paste</a:t>
            </a:r>
          </a:p>
          <a:p>
            <a:r>
              <a:rPr lang="en-US" altLang="en-US" smtClean="0"/>
              <a:t>Rain gear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Problems associated with large wildfires</a:t>
            </a:r>
            <a:endParaRPr lang="en-US" alt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Too many people were reporting to one supervisor</a:t>
            </a:r>
          </a:p>
          <a:p>
            <a:r>
              <a:rPr lang="en-US" altLang="en-US" sz="2400" smtClean="0"/>
              <a:t>Different emergency response structures</a:t>
            </a:r>
          </a:p>
          <a:p>
            <a:r>
              <a:rPr lang="en-US" altLang="en-US" sz="2400" smtClean="0"/>
              <a:t>Lack of any structure for coordinated planning between agencies</a:t>
            </a:r>
          </a:p>
          <a:p>
            <a:r>
              <a:rPr lang="en-US" altLang="en-US" sz="2400" smtClean="0"/>
              <a:t>Unclear lines of authority</a:t>
            </a:r>
          </a:p>
          <a:p>
            <a:r>
              <a:rPr lang="en-US" altLang="en-US" sz="2400" smtClean="0"/>
              <a:t>Terminology differences between agencies</a:t>
            </a:r>
          </a:p>
          <a:p>
            <a:r>
              <a:rPr lang="en-US" altLang="en-US" sz="2400" smtClean="0"/>
              <a:t>Unclear or unspecified incident objectives</a:t>
            </a:r>
          </a:p>
          <a:p>
            <a:r>
              <a:rPr lang="en-US" altLang="en-US" sz="2400" smtClean="0"/>
              <a:t>Inadequate and incompatible communication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166902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"/>
            <a:ext cx="8001000" cy="60007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Course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Construct fire line to required standards, using various methods for construction.</a:t>
            </a:r>
          </a:p>
          <a:p>
            <a:r>
              <a:rPr lang="en-US" altLang="en-US" smtClean="0"/>
              <a:t>Strengthen, reinforce and use holding actions on the fire line.</a:t>
            </a:r>
          </a:p>
          <a:p>
            <a:r>
              <a:rPr lang="en-US" altLang="en-US" smtClean="0"/>
              <a:t>Extinguish the fire with or without the use of water.</a:t>
            </a:r>
          </a:p>
          <a:p>
            <a:r>
              <a:rPr lang="en-US" altLang="en-US" smtClean="0"/>
              <a:t>Locate yourself and the fire on a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Incident Command System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Span of control</a:t>
            </a:r>
          </a:p>
          <a:p>
            <a:r>
              <a:rPr lang="en-US" altLang="en-US" smtClean="0"/>
              <a:t>Standard use of terminology</a:t>
            </a:r>
          </a:p>
          <a:p>
            <a:r>
              <a:rPr lang="en-US" altLang="en-US" smtClean="0"/>
              <a:t>Consolidated use of action plans</a:t>
            </a:r>
          </a:p>
          <a:p>
            <a:r>
              <a:rPr lang="en-US" altLang="en-US" smtClean="0"/>
              <a:t>Integrated communications</a:t>
            </a:r>
          </a:p>
          <a:p>
            <a:r>
              <a:rPr lang="en-US" altLang="en-US" smtClean="0"/>
              <a:t>Predesignated incident facilities</a:t>
            </a:r>
          </a:p>
          <a:p>
            <a:r>
              <a:rPr lang="en-US" altLang="en-US" smtClean="0"/>
              <a:t>Comprehensive resource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Crews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Organized Type I and II crews must be 18-20 persons.</a:t>
            </a:r>
          </a:p>
          <a:p>
            <a:r>
              <a:rPr lang="en-US" altLang="en-US" smtClean="0"/>
              <a:t>Hand crews are usually used to construct fire line with cutting tools, scraping tools, smothering tools and chain saws.</a:t>
            </a:r>
          </a:p>
          <a:p>
            <a:r>
              <a:rPr lang="en-US" altLang="en-US" smtClean="0"/>
              <a:t>Hand crews are also used to assist in making hose lays.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 I Crews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Interagency Hotshot/Hotshot Crews</a:t>
            </a:r>
          </a:p>
          <a:p>
            <a:r>
              <a:rPr lang="en-US" altLang="en-US" smtClean="0"/>
              <a:t>18-20 person smoke jumper crew</a:t>
            </a:r>
          </a:p>
          <a:p>
            <a:r>
              <a:rPr lang="en-US" altLang="en-US" smtClean="0"/>
              <a:t>Are a national resource</a:t>
            </a:r>
          </a:p>
          <a:p>
            <a:r>
              <a:rPr lang="en-US" altLang="en-US" smtClean="0"/>
              <a:t>Funded by fire management and is primary job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7107" name="Picture 3" descr="jumpers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i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457200"/>
            <a:ext cx="44815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9155" name="Picture 3" descr="l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938"/>
            <a:ext cx="76200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Type II Crews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altLang="en-US" smtClean="0"/>
              <a:t>Snake River Valley (SRV)</a:t>
            </a:r>
          </a:p>
          <a:p>
            <a:r>
              <a:rPr lang="en-US" altLang="en-US" smtClean="0"/>
              <a:t>Southwest Firefighters (SWFF)</a:t>
            </a:r>
          </a:p>
          <a:p>
            <a:r>
              <a:rPr lang="en-US" altLang="en-US" smtClean="0"/>
              <a:t>Montana Indian Fire fighters (MIFF)</a:t>
            </a:r>
          </a:p>
          <a:p>
            <a:r>
              <a:rPr lang="en-US" altLang="en-US" smtClean="0"/>
              <a:t>Inmates</a:t>
            </a:r>
          </a:p>
          <a:p>
            <a:r>
              <a:rPr lang="en-US" altLang="en-US" smtClean="0"/>
              <a:t>Agency Regulars</a:t>
            </a:r>
          </a:p>
          <a:p>
            <a:r>
              <a:rPr lang="en-US" altLang="en-US" smtClean="0"/>
              <a:t>Alaskan Native </a:t>
            </a:r>
          </a:p>
          <a:p>
            <a:r>
              <a:rPr lang="en-US" altLang="en-US" smtClean="0"/>
              <a:t>Job Corps</a:t>
            </a:r>
          </a:p>
          <a:p>
            <a:r>
              <a:rPr lang="en-US" altLang="en-US" smtClean="0"/>
              <a:t>Emergency Hires (EFF)(CWN)(Blue card)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Engine Crews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304800" y="1447800"/>
          <a:ext cx="844708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Document" r:id="rId4" imgW="10350500" imgH="4965700" progId="Word.Document.8">
                  <p:embed/>
                </p:oleObj>
              </mc:Choice>
              <mc:Fallback>
                <p:oleObj name="Document" r:id="rId4" imgW="10350500" imgH="49657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447088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se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7610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ues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225675"/>
            <a:ext cx="4325937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 (continued)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Assess and report fire situation data (written or oral) by radio and/or messenger.</a:t>
            </a:r>
          </a:p>
          <a:p>
            <a:r>
              <a:rPr lang="en-US" altLang="en-US" smtClean="0"/>
              <a:t>Complete assigned tasks in a safe and efficient manner.</a:t>
            </a:r>
          </a:p>
          <a:p>
            <a:r>
              <a:rPr lang="en-US" altLang="en-US" smtClean="0"/>
              <a:t>Given and assignment in a wildfire environment, describe factors in that environment which could impact safety.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lightng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09600"/>
            <a:ext cx="51054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Helicopters</a:t>
            </a:r>
            <a:endParaRPr lang="en-US" altLang="en-US" smtClean="0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685800" y="1543050"/>
          <a:ext cx="7658100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Document" r:id="rId4" imgW="7663180" imgH="5316220" progId="Word.Document.8">
                  <p:embed/>
                </p:oleObj>
              </mc:Choice>
              <mc:Fallback>
                <p:oleObj name="Document" r:id="rId4" imgW="7663180" imgH="53162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43050"/>
                        <a:ext cx="7658100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166902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8153400" cy="543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7347" name="Picture 3" descr="firef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75"/>
            <a:ext cx="777240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evi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4675"/>
            <a:ext cx="7467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uest1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2138"/>
            <a:ext cx="79248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i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885825"/>
            <a:ext cx="33337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9313"/>
            <a:ext cx="76962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Problems Associated With Various Fire Crews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Safety practices and attitudes</a:t>
            </a:r>
          </a:p>
          <a:p>
            <a:r>
              <a:rPr lang="en-US" altLang="en-US" smtClean="0"/>
              <a:t>Lack of training and experience </a:t>
            </a:r>
          </a:p>
          <a:p>
            <a:r>
              <a:rPr lang="en-US" altLang="en-US" smtClean="0"/>
              <a:t>Off-shift showering etc.</a:t>
            </a:r>
          </a:p>
          <a:p>
            <a:r>
              <a:rPr lang="en-US" altLang="en-US" smtClean="0"/>
              <a:t>Tools and equipment left on the fire line</a:t>
            </a:r>
          </a:p>
          <a:p>
            <a:r>
              <a:rPr lang="en-US" altLang="en-US" smtClean="0"/>
              <a:t>Fatigue factors</a:t>
            </a:r>
          </a:p>
          <a:p>
            <a:r>
              <a:rPr lang="en-US" altLang="en-US" smtClean="0"/>
              <a:t>Crew Morale</a:t>
            </a:r>
          </a:p>
          <a:p>
            <a:r>
              <a:rPr lang="en-US" altLang="en-US" smtClean="0"/>
              <a:t>Security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w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2227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altLang="en-US" smtClean="0"/>
              <a:t>Safety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altLang="en-US" smtClean="0"/>
              <a:t>Safety is defined as freedom from exposure to danger.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rewh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1438"/>
            <a:ext cx="8001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Transportation of Personnel and Tools</a:t>
            </a:r>
            <a:br>
              <a:rPr lang="en-US" altLang="en-US" sz="3600" smtClean="0"/>
            </a:br>
            <a:r>
              <a:rPr lang="en-US" altLang="en-US" sz="2400" smtClean="0"/>
              <a:t>Hazards</a:t>
            </a:r>
            <a:r>
              <a:rPr lang="en-US" altLang="en-US" sz="3200" smtClean="0"/>
              <a:t> </a:t>
            </a:r>
            <a:r>
              <a:rPr lang="en-US" altLang="en-US" sz="2400" smtClean="0"/>
              <a:t>Foot Travel</a:t>
            </a:r>
            <a:endParaRPr lang="en-US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en-US" smtClean="0"/>
              <a:t>Whipping branches</a:t>
            </a:r>
          </a:p>
          <a:p>
            <a:r>
              <a:rPr lang="en-US" altLang="en-US" smtClean="0"/>
              <a:t>Rolling rock or logs</a:t>
            </a:r>
          </a:p>
          <a:p>
            <a:r>
              <a:rPr lang="en-US" altLang="en-US" smtClean="0"/>
              <a:t>Vehicles, tractors and ATV’s</a:t>
            </a:r>
          </a:p>
          <a:p>
            <a:r>
              <a:rPr lang="en-US" altLang="en-US" smtClean="0"/>
              <a:t>Unstable footing</a:t>
            </a:r>
          </a:p>
          <a:p>
            <a:r>
              <a:rPr lang="en-US" altLang="en-US" smtClean="0"/>
              <a:t>Stream or canal crossings</a:t>
            </a:r>
          </a:p>
          <a:p>
            <a:pPr lvl="1"/>
            <a:r>
              <a:rPr lang="en-US" altLang="en-US" smtClean="0"/>
              <a:t>Avoid high log crossing</a:t>
            </a:r>
          </a:p>
          <a:p>
            <a:pPr lvl="1"/>
            <a:r>
              <a:rPr lang="en-US" altLang="en-US" smtClean="0"/>
              <a:t>Watch the log not the water</a:t>
            </a:r>
          </a:p>
          <a:p>
            <a:pPr lvl="1"/>
            <a:r>
              <a:rPr lang="en-US" altLang="en-US" smtClean="0"/>
              <a:t>In swift current face the stream, remove boots, loosen pack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lvl="1"/>
            <a:r>
              <a:rPr lang="en-US" altLang="en-US" sz="2400" smtClean="0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Transportation of Personnel and Tools</a:t>
            </a:r>
            <a:br>
              <a:rPr lang="en-US" altLang="en-US" sz="3600" smtClean="0"/>
            </a:br>
            <a:r>
              <a:rPr lang="en-US" altLang="en-US" sz="2400" smtClean="0"/>
              <a:t>Hazards</a:t>
            </a:r>
            <a:r>
              <a:rPr lang="en-US" altLang="en-US" sz="3200" smtClean="0"/>
              <a:t> </a:t>
            </a:r>
            <a:r>
              <a:rPr lang="en-US" altLang="en-US" sz="2400" smtClean="0"/>
              <a:t>Foot Travel</a:t>
            </a:r>
            <a:endParaRPr lang="en-US" alt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en-US" smtClean="0"/>
              <a:t>Stump holes</a:t>
            </a:r>
          </a:p>
          <a:p>
            <a:pPr lvl="1"/>
            <a:r>
              <a:rPr lang="en-US" altLang="en-US" smtClean="0"/>
              <a:t>Avoid root holes from upended trees</a:t>
            </a:r>
          </a:p>
          <a:p>
            <a:pPr lvl="1"/>
            <a:r>
              <a:rPr lang="en-US" altLang="en-US" smtClean="0"/>
              <a:t>Watch out for burned stumps that may be hidden under ash layer</a:t>
            </a:r>
          </a:p>
          <a:p>
            <a:pPr lvl="1"/>
            <a:r>
              <a:rPr lang="en-US" altLang="en-US" smtClean="0"/>
              <a:t>Beware of white ash that may indicate stump hole (test with stick or hand tool)</a:t>
            </a:r>
          </a:p>
          <a:p>
            <a:r>
              <a:rPr lang="en-US" altLang="en-US" smtClean="0"/>
              <a:t>Locate hazards (poisonous insects, snakes or plants; polluted water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lvl="1"/>
            <a:r>
              <a:rPr lang="en-US" altLang="en-US" sz="2400" smtClean="0"/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Firing Devices</a:t>
            </a:r>
            <a:br>
              <a:rPr lang="en-US" altLang="en-US" smtClean="0"/>
            </a:br>
            <a:r>
              <a:rPr lang="en-US" altLang="en-US" sz="3200" smtClean="0"/>
              <a:t>Objectives</a:t>
            </a:r>
            <a:endParaRPr lang="en-US" alt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Describe two hazards to operators when using a fusee</a:t>
            </a:r>
          </a:p>
          <a:p>
            <a:r>
              <a:rPr lang="en-US" altLang="en-US" smtClean="0"/>
              <a:t>Given a fusee demonstrate or simulate how to ignite, use and extinguish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r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ire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524000"/>
            <a:ext cx="57165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Water Use</a:t>
            </a:r>
            <a:br>
              <a:rPr lang="en-US" altLang="en-US" sz="3600" smtClean="0"/>
            </a:br>
            <a:r>
              <a:rPr lang="en-US" altLang="en-US" sz="3200" smtClean="0"/>
              <a:t>Hose Lays</a:t>
            </a:r>
            <a:endParaRPr lang="en-US" alt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mtClean="0"/>
              <a:t>Simple hose lays</a:t>
            </a:r>
          </a:p>
          <a:p>
            <a:r>
              <a:rPr lang="en-US" altLang="en-US" smtClean="0"/>
              <a:t>Progressive hose lays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Water Use</a:t>
            </a:r>
            <a:br>
              <a:rPr lang="en-US" altLang="en-US" sz="3600" smtClean="0"/>
            </a:br>
            <a:r>
              <a:rPr lang="en-US" altLang="en-US" sz="3200" smtClean="0"/>
              <a:t>Water Patterns</a:t>
            </a:r>
            <a:endParaRPr lang="en-US" alt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mtClean="0"/>
              <a:t>Straight stream</a:t>
            </a:r>
          </a:p>
          <a:p>
            <a:pPr lvl="1"/>
            <a:r>
              <a:rPr lang="en-US" altLang="en-US" smtClean="0"/>
              <a:t>Too hot to get too close</a:t>
            </a:r>
          </a:p>
          <a:p>
            <a:pPr lvl="1"/>
            <a:r>
              <a:rPr lang="en-US" altLang="en-US" smtClean="0"/>
              <a:t>The fire is confined to a small area</a:t>
            </a:r>
          </a:p>
          <a:p>
            <a:pPr lvl="1"/>
            <a:r>
              <a:rPr lang="en-US" altLang="en-US" smtClean="0"/>
              <a:t>A lot of pressure is needed to reach any distance</a:t>
            </a:r>
          </a:p>
          <a:p>
            <a:pPr lvl="1"/>
            <a:r>
              <a:rPr lang="en-US" altLang="en-US" smtClean="0"/>
              <a:t>Targets cannot be reached with fog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Water Use</a:t>
            </a:r>
            <a:br>
              <a:rPr lang="en-US" altLang="en-US" sz="3600" smtClean="0"/>
            </a:br>
            <a:r>
              <a:rPr lang="en-US" altLang="en-US" sz="3200" smtClean="0"/>
              <a:t>Water Patterns</a:t>
            </a:r>
            <a:endParaRPr lang="en-US" alt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mtClean="0"/>
              <a:t>Fog</a:t>
            </a:r>
          </a:p>
          <a:p>
            <a:pPr lvl="1"/>
            <a:r>
              <a:rPr lang="en-US" altLang="en-US" smtClean="0"/>
              <a:t>Needed for close work</a:t>
            </a:r>
          </a:p>
          <a:p>
            <a:pPr lvl="1"/>
            <a:r>
              <a:rPr lang="en-US" altLang="en-US" smtClean="0"/>
              <a:t>Fire covers a larger area</a:t>
            </a:r>
          </a:p>
          <a:p>
            <a:pPr lvl="1"/>
            <a:r>
              <a:rPr lang="en-US" altLang="en-US" smtClean="0"/>
              <a:t>A smaller volume of water is required to put the fire out</a:t>
            </a:r>
          </a:p>
          <a:p>
            <a:pPr lvl="1"/>
            <a:r>
              <a:rPr lang="en-US" altLang="en-US" smtClean="0"/>
              <a:t>Fog patterns may be used when hot spotting, building wet line, direct attack and mop-up</a:t>
            </a:r>
          </a:p>
          <a:p>
            <a:pPr lvl="1"/>
            <a:r>
              <a:rPr lang="en-US" altLang="en-US" smtClean="0"/>
              <a:t>Fog patterns provides the most personal protection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Water Use</a:t>
            </a:r>
            <a:br>
              <a:rPr lang="en-US" altLang="en-US" sz="3600" smtClean="0"/>
            </a:br>
            <a:r>
              <a:rPr lang="en-US" altLang="en-US" sz="3200" smtClean="0"/>
              <a:t>Water Applications</a:t>
            </a:r>
            <a:endParaRPr lang="en-US" alt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mtClean="0"/>
              <a:t>If fire is hot use straight steam to knock the flames down (if fog/spray will not work)</a:t>
            </a:r>
          </a:p>
          <a:p>
            <a:r>
              <a:rPr lang="en-US" altLang="en-US" smtClean="0"/>
              <a:t>Direct the fog spray parallel to the edge at the base of the flames</a:t>
            </a:r>
          </a:p>
          <a:p>
            <a:r>
              <a:rPr lang="en-US" altLang="en-US" smtClean="0"/>
              <a:t>Once on the edge continue with a fog pattern</a:t>
            </a:r>
          </a:p>
          <a:p>
            <a:r>
              <a:rPr lang="en-US" altLang="en-US" smtClean="0"/>
              <a:t>Be sure fire is knocked down well before going further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Fire fighters’ Requirements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Knowledge and skill in methods of avoiding accidents, injury and exposure to danger.</a:t>
            </a:r>
          </a:p>
          <a:p>
            <a:r>
              <a:rPr lang="en-US" altLang="en-US" smtClean="0"/>
              <a:t>An ability and attitude that grows with experience and training.</a:t>
            </a:r>
          </a:p>
          <a:p>
            <a:r>
              <a:rPr lang="en-US" altLang="en-US" smtClean="0"/>
              <a:t>Fire fighting personnel must use the knowledge and skills gained through training and experience in all situations.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Water Use</a:t>
            </a:r>
            <a:br>
              <a:rPr lang="en-US" altLang="en-US" sz="3600" smtClean="0"/>
            </a:br>
            <a:r>
              <a:rPr lang="en-US" altLang="en-US" sz="3200" smtClean="0"/>
              <a:t>Water Applications</a:t>
            </a:r>
            <a:endParaRPr lang="en-US" alt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mtClean="0"/>
              <a:t>Watch the extinguished edge and behind in case of flare-ups</a:t>
            </a:r>
          </a:p>
          <a:p>
            <a:r>
              <a:rPr lang="en-US" altLang="en-US" smtClean="0"/>
              <a:t>Follow up wet line with hand line as soon as possible, especially in heavy fuels</a:t>
            </a:r>
          </a:p>
          <a:p>
            <a:r>
              <a:rPr lang="en-US" altLang="en-US" smtClean="0"/>
              <a:t>Aim accurately and maintain water stream in a sweeping motion</a:t>
            </a:r>
          </a:p>
          <a:p>
            <a:r>
              <a:rPr lang="en-US" altLang="en-US" smtClean="0"/>
              <a:t>Apply water intermittently</a:t>
            </a:r>
          </a:p>
          <a:p>
            <a:pPr lvl="1"/>
            <a:r>
              <a:rPr lang="en-US" altLang="en-US" smtClean="0"/>
              <a:t>Conserves water</a:t>
            </a:r>
          </a:p>
          <a:p>
            <a:pPr lvl="1"/>
            <a:r>
              <a:rPr lang="en-US" altLang="en-US" smtClean="0"/>
              <a:t>Determines if more water is needed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Objectives</a:t>
            </a:r>
            <a:endParaRPr lang="en-US" alt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Name parts of a fire</a:t>
            </a:r>
          </a:p>
          <a:p>
            <a:r>
              <a:rPr lang="en-US" altLang="en-US" smtClean="0"/>
              <a:t>Describe three methods of attack</a:t>
            </a:r>
          </a:p>
          <a:p>
            <a:r>
              <a:rPr lang="en-US" altLang="en-US" smtClean="0"/>
              <a:t>Describe four kinds of fire control line</a:t>
            </a:r>
          </a:p>
          <a:p>
            <a:r>
              <a:rPr lang="en-US" altLang="en-US" smtClean="0"/>
              <a:t>Describe black line concept</a:t>
            </a:r>
          </a:p>
          <a:p>
            <a:r>
              <a:rPr lang="en-US" altLang="en-US" smtClean="0"/>
              <a:t>Describe three methods for breaking the fire triangle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Objectives</a:t>
            </a:r>
            <a:endParaRPr lang="en-US" alt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Describe five fire behavior terms</a:t>
            </a:r>
          </a:p>
          <a:p>
            <a:r>
              <a:rPr lang="en-US" altLang="en-US" smtClean="0"/>
              <a:t>Name four hazards to an existing control line when burning inside the fire line</a:t>
            </a:r>
          </a:p>
          <a:p>
            <a:r>
              <a:rPr lang="en-US" altLang="en-US" smtClean="0"/>
              <a:t>Describe the proper follow-up procedure for a tractor plow fire line for fire line personnel</a:t>
            </a:r>
          </a:p>
          <a:p>
            <a:r>
              <a:rPr lang="en-US" altLang="en-US" smtClean="0"/>
              <a:t>Describe two kinds of coordinated crew techniques used for fire line construction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Objectives</a:t>
            </a:r>
            <a:endParaRPr lang="en-US" alt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Describe safety procedures to follow when in an area where retardant/water drops are being made</a:t>
            </a:r>
          </a:p>
          <a:p>
            <a:r>
              <a:rPr lang="en-US" altLang="en-US" smtClean="0"/>
              <a:t>Describe five safety procedures to follow when working around dozers, tractor plows and engines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Parts of a Fire</a:t>
            </a:r>
            <a:endParaRPr lang="en-US" alt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Head</a:t>
            </a:r>
          </a:p>
          <a:p>
            <a:r>
              <a:rPr lang="en-US" altLang="en-US" smtClean="0"/>
              <a:t>Finger</a:t>
            </a:r>
          </a:p>
          <a:p>
            <a:r>
              <a:rPr lang="en-US" altLang="en-US" smtClean="0"/>
              <a:t>Flank</a:t>
            </a:r>
          </a:p>
          <a:p>
            <a:r>
              <a:rPr lang="en-US" altLang="en-US" smtClean="0"/>
              <a:t>Rear</a:t>
            </a:r>
          </a:p>
          <a:p>
            <a:r>
              <a:rPr lang="en-US" altLang="en-US" smtClean="0"/>
              <a:t>Perimeter</a:t>
            </a:r>
          </a:p>
          <a:p>
            <a:r>
              <a:rPr lang="en-US" altLang="en-US" smtClean="0"/>
              <a:t>Island</a:t>
            </a:r>
          </a:p>
          <a:p>
            <a:r>
              <a:rPr lang="en-US" altLang="en-US" smtClean="0"/>
              <a:t>Pocket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Parts of a Fire</a:t>
            </a:r>
            <a:endParaRPr lang="en-US" alt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Origin</a:t>
            </a:r>
          </a:p>
          <a:p>
            <a:r>
              <a:rPr lang="en-US" altLang="en-US" smtClean="0"/>
              <a:t>Anchor point</a:t>
            </a:r>
          </a:p>
          <a:p>
            <a:r>
              <a:rPr lang="en-US" altLang="en-US" smtClean="0"/>
              <a:t>Spot fires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Methods of Attack</a:t>
            </a:r>
            <a:endParaRPr lang="en-US" alt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Direct attack</a:t>
            </a:r>
          </a:p>
          <a:p>
            <a:r>
              <a:rPr lang="en-US" altLang="en-US" smtClean="0"/>
              <a:t>Indirect attack</a:t>
            </a:r>
          </a:p>
          <a:p>
            <a:r>
              <a:rPr lang="en-US" altLang="en-US" smtClean="0"/>
              <a:t>Parallel attack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mtClean="0"/>
              <a:t>Black-line Concept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only safe line is a black line</a:t>
            </a:r>
          </a:p>
          <a:p>
            <a:r>
              <a:rPr lang="en-US" altLang="en-US" smtClean="0"/>
              <a:t>Fuels that remain between the main fire and the control line are burned out, or allowed to burn to the control line</a:t>
            </a:r>
          </a:p>
          <a:p>
            <a:r>
              <a:rPr lang="en-US" altLang="en-US" smtClean="0"/>
              <a:t>This method ensures that fuels and heat remain inside the control line and prevents the fire from making a run at the control 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mtClean="0"/>
              <a:t>Type of Fire Control Line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Constructed fire line</a:t>
            </a:r>
          </a:p>
          <a:p>
            <a:pPr lvl="1"/>
            <a:r>
              <a:rPr lang="en-US" altLang="en-US" smtClean="0"/>
              <a:t>Hand line</a:t>
            </a:r>
          </a:p>
          <a:p>
            <a:pPr lvl="1"/>
            <a:r>
              <a:rPr lang="en-US" altLang="en-US" smtClean="0"/>
              <a:t>Machine line</a:t>
            </a:r>
          </a:p>
          <a:p>
            <a:pPr lvl="1"/>
            <a:r>
              <a:rPr lang="en-US" altLang="en-US" smtClean="0"/>
              <a:t>Wet line</a:t>
            </a:r>
          </a:p>
          <a:p>
            <a:pPr lvl="1"/>
            <a:r>
              <a:rPr lang="en-US" altLang="en-US" smtClean="0"/>
              <a:t>Retardant line</a:t>
            </a:r>
          </a:p>
          <a:p>
            <a:pPr lvl="1"/>
            <a:r>
              <a:rPr lang="en-US" altLang="en-US" smtClean="0"/>
              <a:t>Detonation 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mtClean="0"/>
              <a:t>Type of Fire Control Line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Natural control line</a:t>
            </a:r>
          </a:p>
          <a:p>
            <a:pPr lvl="1"/>
            <a:r>
              <a:rPr lang="en-US" altLang="en-US" smtClean="0"/>
              <a:t>Cold fire edge</a:t>
            </a:r>
          </a:p>
          <a:p>
            <a:pPr lvl="1"/>
            <a:r>
              <a:rPr lang="en-US" altLang="en-US" smtClean="0"/>
              <a:t>Fuel break</a:t>
            </a:r>
          </a:p>
          <a:p>
            <a:pPr lvl="2"/>
            <a:r>
              <a:rPr lang="en-US" altLang="en-US" smtClean="0"/>
              <a:t>Streams, lakes, ponds, rock slides and areas of sparse fuels</a:t>
            </a:r>
          </a:p>
          <a:p>
            <a:pPr lvl="1"/>
            <a:r>
              <a:rPr lang="en-US" altLang="en-US" smtClean="0"/>
              <a:t>Previously constructed barriers</a:t>
            </a:r>
          </a:p>
          <a:p>
            <a:pPr lvl="2"/>
            <a:r>
              <a:rPr lang="en-US" altLang="en-US" smtClean="0"/>
              <a:t>Roads, canals, etc.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Safety Rules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LCES - Lookouts, Communications, Escape Routes and Safety Zones</a:t>
            </a:r>
          </a:p>
          <a:p>
            <a:r>
              <a:rPr lang="en-US" altLang="en-US" smtClean="0"/>
              <a:t>The 18 Situations that Shout Watch Out</a:t>
            </a:r>
          </a:p>
          <a:p>
            <a:r>
              <a:rPr lang="en-US" altLang="en-US" smtClean="0"/>
              <a:t>The Ten Standard Fire Orders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mtClean="0"/>
              <a:t>The Fire Triangle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Fuel - any combustible material</a:t>
            </a:r>
          </a:p>
          <a:p>
            <a:r>
              <a:rPr lang="en-US" altLang="en-US" smtClean="0"/>
              <a:t>Oxygen - in the air</a:t>
            </a:r>
          </a:p>
          <a:p>
            <a:r>
              <a:rPr lang="en-US" altLang="en-US" smtClean="0"/>
              <a:t>Heat - a source of ignition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Methods for Breaking the Fire Triangle</a:t>
            </a:r>
            <a:endParaRPr lang="en-US" alt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Fuel - Separate the fuel to prevent combustion or remove fuel during fire line construction</a:t>
            </a:r>
          </a:p>
          <a:p>
            <a:r>
              <a:rPr lang="en-US" altLang="en-US" smtClean="0"/>
              <a:t>Oxygen - Suffocate the fire with dirt or water to rob the fire of oxygen</a:t>
            </a:r>
          </a:p>
          <a:p>
            <a:r>
              <a:rPr lang="en-US" altLang="en-US" smtClean="0"/>
              <a:t>Heat - Cool the fire by applying water, dirt, retardant or a combination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Fire Line Construction Standards</a:t>
            </a:r>
            <a:endParaRPr lang="en-US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Fuel type</a:t>
            </a:r>
          </a:p>
          <a:p>
            <a:r>
              <a:rPr lang="en-US" altLang="en-US" smtClean="0"/>
              <a:t>Fuel moisture</a:t>
            </a:r>
          </a:p>
          <a:p>
            <a:r>
              <a:rPr lang="en-US" altLang="en-US" smtClean="0"/>
              <a:t>Continuity and arrangement</a:t>
            </a:r>
          </a:p>
          <a:p>
            <a:r>
              <a:rPr lang="en-US" altLang="en-US" smtClean="0"/>
              <a:t>Temperatures</a:t>
            </a:r>
          </a:p>
          <a:p>
            <a:r>
              <a:rPr lang="en-US" altLang="en-US" smtClean="0"/>
              <a:t>Increases in wind</a:t>
            </a:r>
          </a:p>
          <a:p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Fire Line Construction Standards</a:t>
            </a:r>
            <a:endParaRPr lang="en-US" alt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Fuel type</a:t>
            </a:r>
          </a:p>
          <a:p>
            <a:pPr lvl="1"/>
            <a:r>
              <a:rPr lang="en-US" altLang="en-US" smtClean="0"/>
              <a:t>Forest </a:t>
            </a:r>
          </a:p>
          <a:p>
            <a:pPr lvl="1"/>
            <a:r>
              <a:rPr lang="en-US" altLang="en-US" smtClean="0"/>
              <a:t>Desert</a:t>
            </a:r>
          </a:p>
          <a:p>
            <a:pPr lvl="1"/>
            <a:r>
              <a:rPr lang="en-US" altLang="en-US" smtClean="0"/>
              <a:t>Tundra</a:t>
            </a:r>
          </a:p>
          <a:p>
            <a:r>
              <a:rPr lang="en-US" altLang="en-US" smtClean="0"/>
              <a:t>Fuel moisture</a:t>
            </a:r>
          </a:p>
          <a:p>
            <a:pPr lvl="1"/>
            <a:r>
              <a:rPr lang="en-US" altLang="en-US" smtClean="0"/>
              <a:t>The lower the fuel moisture the greater the chances for combustion and fire spread</a:t>
            </a:r>
          </a:p>
          <a:p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Fire Line Construction Standards</a:t>
            </a:r>
            <a:endParaRPr lang="en-US" alt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Continuity and arrangement</a:t>
            </a:r>
          </a:p>
          <a:p>
            <a:pPr lvl="1"/>
            <a:r>
              <a:rPr lang="en-US" altLang="en-US" smtClean="0"/>
              <a:t>The closer and more continuous the fuels, both horizontally and vertically, the greater the chance for combustion and fire spread (heavy fuel loading, ladder fuels)</a:t>
            </a:r>
          </a:p>
          <a:p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Fire Line Construction Standards</a:t>
            </a:r>
            <a:endParaRPr lang="en-US" alt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Temperatures</a:t>
            </a:r>
          </a:p>
          <a:p>
            <a:pPr lvl="1"/>
            <a:r>
              <a:rPr lang="en-US" altLang="en-US" smtClean="0"/>
              <a:t>Will inversely effect the fuel moisture</a:t>
            </a:r>
          </a:p>
          <a:p>
            <a:pPr lvl="1"/>
            <a:r>
              <a:rPr lang="en-US" altLang="en-US" smtClean="0"/>
              <a:t>The higher the temperature the lower the fuel moisture</a:t>
            </a:r>
          </a:p>
          <a:p>
            <a:pPr lvl="1"/>
            <a:r>
              <a:rPr lang="en-US" altLang="en-US" smtClean="0"/>
              <a:t>As fires burn more intensely, more heat is produced and combustion and fire spread increases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Fire Line Construction Standards</a:t>
            </a:r>
            <a:endParaRPr lang="en-US" alt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Wind</a:t>
            </a:r>
          </a:p>
          <a:p>
            <a:pPr lvl="1"/>
            <a:r>
              <a:rPr lang="en-US" altLang="en-US" smtClean="0"/>
              <a:t>Increases in wind will increase the amount of oxygen available, increasing the chances for combustion, spotting and fire spread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Fire Behavior Description</a:t>
            </a:r>
            <a:endParaRPr lang="en-US" alt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Smoldering </a:t>
            </a:r>
          </a:p>
          <a:p>
            <a:r>
              <a:rPr lang="en-US" altLang="en-US" smtClean="0"/>
              <a:t>Creeping</a:t>
            </a:r>
          </a:p>
          <a:p>
            <a:r>
              <a:rPr lang="en-US" altLang="en-US" smtClean="0"/>
              <a:t>Running</a:t>
            </a:r>
          </a:p>
          <a:p>
            <a:r>
              <a:rPr lang="en-US" altLang="en-US" smtClean="0"/>
              <a:t>Spotting</a:t>
            </a:r>
          </a:p>
          <a:p>
            <a:r>
              <a:rPr lang="en-US" altLang="en-US" smtClean="0"/>
              <a:t>Crowning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Threats to Existing Control Lines</a:t>
            </a:r>
            <a:endParaRPr lang="en-US" altLang="en-US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Spotting</a:t>
            </a:r>
          </a:p>
          <a:p>
            <a:r>
              <a:rPr lang="en-US" altLang="en-US" smtClean="0"/>
              <a:t>Rolling debris</a:t>
            </a:r>
          </a:p>
          <a:p>
            <a:r>
              <a:rPr lang="en-US" altLang="en-US" smtClean="0"/>
              <a:t>Creeping</a:t>
            </a:r>
          </a:p>
          <a:p>
            <a:r>
              <a:rPr lang="en-US" altLang="en-US" smtClean="0"/>
              <a:t>Radiant heat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Tractor Fire Line Procedures</a:t>
            </a:r>
            <a:endParaRPr lang="en-US" altLang="en-US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Clean-up</a:t>
            </a:r>
          </a:p>
          <a:p>
            <a:r>
              <a:rPr lang="en-US" altLang="en-US" smtClean="0"/>
              <a:t>Break-machine pile and berms</a:t>
            </a:r>
          </a:p>
          <a:p>
            <a:r>
              <a:rPr lang="en-US" altLang="en-US" smtClean="0"/>
              <a:t>Fireproof needed areas</a:t>
            </a:r>
          </a:p>
          <a:p>
            <a:r>
              <a:rPr lang="en-US" altLang="en-US" smtClean="0"/>
              <a:t>Prepare and burn out control line</a:t>
            </a:r>
          </a:p>
          <a:p>
            <a:r>
              <a:rPr lang="en-US" altLang="en-US" smtClean="0"/>
              <a:t>Limb up trees</a:t>
            </a:r>
          </a:p>
          <a:p>
            <a:r>
              <a:rPr lang="en-US" altLang="en-US" smtClean="0"/>
              <a:t>Snags that threaten control lines</a:t>
            </a:r>
          </a:p>
          <a:p>
            <a:r>
              <a:rPr lang="en-US" altLang="en-US" smtClean="0"/>
              <a:t>Mop-up interior</a:t>
            </a:r>
          </a:p>
          <a:p>
            <a:r>
              <a:rPr lang="en-US" altLang="en-US" smtClean="0"/>
              <a:t>Patrol control lines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sfi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25513"/>
            <a:ext cx="72390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Coordinated Crew Techniques</a:t>
            </a:r>
            <a:endParaRPr lang="en-US" alt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Progressive line construction</a:t>
            </a:r>
          </a:p>
          <a:p>
            <a:pPr lvl="1"/>
            <a:r>
              <a:rPr lang="en-US" altLang="en-US" smtClean="0"/>
              <a:t>Bump-up</a:t>
            </a:r>
          </a:p>
          <a:p>
            <a:pPr lvl="1"/>
            <a:r>
              <a:rPr lang="en-US" altLang="en-US" smtClean="0"/>
              <a:t>One-lick</a:t>
            </a:r>
          </a:p>
          <a:p>
            <a:pPr lvl="1"/>
            <a:r>
              <a:rPr lang="en-US" altLang="en-US" smtClean="0"/>
              <a:t>Wedge</a:t>
            </a:r>
          </a:p>
          <a:p>
            <a:pPr lvl="1"/>
            <a:r>
              <a:rPr lang="en-US" altLang="en-US" smtClean="0"/>
              <a:t>Reverse wedge</a:t>
            </a:r>
          </a:p>
          <a:p>
            <a:r>
              <a:rPr lang="en-US" altLang="en-US" smtClean="0"/>
              <a:t>Leap frog method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R</a:t>
            </a:r>
            <a:r>
              <a:rPr lang="en-US" altLang="en-US" sz="3200" smtClean="0"/>
              <a:t>etardant/Water Drop Safety Procedures</a:t>
            </a:r>
            <a:endParaRPr lang="en-US" alt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Move back into the area quickly to take advantage of retardant</a:t>
            </a:r>
          </a:p>
          <a:p>
            <a:r>
              <a:rPr lang="en-US" altLang="en-US" smtClean="0"/>
              <a:t>Remember that the area may be slick after retardant drops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R</a:t>
            </a:r>
            <a:r>
              <a:rPr lang="en-US" altLang="en-US" sz="3200" smtClean="0"/>
              <a:t>etardant/Water Drop Safety Procedures</a:t>
            </a:r>
            <a:endParaRPr lang="en-US" altLang="en-US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Lie down facing oncoming aircraft</a:t>
            </a:r>
          </a:p>
          <a:p>
            <a:pPr lvl="1"/>
            <a:r>
              <a:rPr lang="en-US" altLang="en-US" smtClean="0"/>
              <a:t>Helmet on with chinstrap, feet spread, goggles in place</a:t>
            </a:r>
          </a:p>
          <a:p>
            <a:r>
              <a:rPr lang="en-US" altLang="en-US" smtClean="0"/>
              <a:t>Hold hand tool at side</a:t>
            </a:r>
          </a:p>
          <a:p>
            <a:pPr lvl="1"/>
            <a:r>
              <a:rPr lang="en-US" altLang="en-US" smtClean="0"/>
              <a:t>Grab something solid</a:t>
            </a:r>
          </a:p>
          <a:p>
            <a:pPr lvl="2"/>
            <a:r>
              <a:rPr lang="en-US" altLang="en-US" smtClean="0"/>
              <a:t>Rock </a:t>
            </a:r>
          </a:p>
          <a:p>
            <a:pPr lvl="2"/>
            <a:r>
              <a:rPr lang="en-US" altLang="en-US" smtClean="0"/>
              <a:t>Tree</a:t>
            </a:r>
          </a:p>
          <a:p>
            <a:pPr lvl="2"/>
            <a:r>
              <a:rPr lang="en-US" altLang="en-US" smtClean="0"/>
              <a:t>Shrub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600" smtClean="0"/>
              <a:t>R</a:t>
            </a:r>
            <a:r>
              <a:rPr lang="en-US" altLang="en-US" sz="3200" smtClean="0"/>
              <a:t>etardant/Water Drop Safety Procedures</a:t>
            </a:r>
            <a:endParaRPr lang="en-US" altLang="en-US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After initial drop move out of the area until you have received assurance that no more drops are to be made in the area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200" smtClean="0"/>
              <a:t>Safety Procedures Used Around Fire line Equipment - Engines</a:t>
            </a:r>
            <a:endParaRPr lang="en-US" altLang="en-US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Be alert when engine is moving</a:t>
            </a:r>
          </a:p>
          <a:p>
            <a:r>
              <a:rPr lang="en-US" altLang="en-US" smtClean="0"/>
              <a:t>Be alert to hazards of a charged hose line</a:t>
            </a:r>
          </a:p>
          <a:p>
            <a:r>
              <a:rPr lang="en-US" altLang="en-US" smtClean="0"/>
              <a:t>Nozzle operators and personnel nearby must wear eye protection</a:t>
            </a:r>
          </a:p>
          <a:p>
            <a:r>
              <a:rPr lang="en-US" altLang="en-US" smtClean="0"/>
              <a:t>Be alert and on the lookout for rolling materials when working uphill or downhill of equipment</a:t>
            </a:r>
          </a:p>
          <a:p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200" smtClean="0"/>
              <a:t>Safety Procedures Used Around Fire line Equipment - Tractors</a:t>
            </a:r>
            <a:endParaRPr lang="en-US" alt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Be alert to moving equipment</a:t>
            </a:r>
          </a:p>
          <a:p>
            <a:r>
              <a:rPr lang="en-US" altLang="en-US" smtClean="0"/>
              <a:t>Tractors always have the right-of-way</a:t>
            </a:r>
          </a:p>
          <a:p>
            <a:r>
              <a:rPr lang="en-US" altLang="en-US" smtClean="0"/>
              <a:t>Maintain 50 foot minimum distance</a:t>
            </a:r>
          </a:p>
          <a:p>
            <a:r>
              <a:rPr lang="en-US" altLang="en-US" smtClean="0"/>
              <a:t>Be careful and maintain stable footing when working around winch cables</a:t>
            </a:r>
          </a:p>
          <a:p>
            <a:r>
              <a:rPr lang="en-US" altLang="en-US" smtClean="0"/>
              <a:t>Work a safe distance away depending on fuels and terrain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Suppression</a:t>
            </a:r>
            <a:br>
              <a:rPr lang="en-US" altLang="en-US" smtClean="0"/>
            </a:br>
            <a:r>
              <a:rPr lang="en-US" altLang="en-US" sz="3200" smtClean="0"/>
              <a:t>Safety Procedures Used Around Fire line Equipment - Tractors</a:t>
            </a:r>
            <a:endParaRPr lang="en-US" alt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Do not assume the operator knows where you are</a:t>
            </a:r>
          </a:p>
          <a:p>
            <a:r>
              <a:rPr lang="en-US" altLang="en-US" smtClean="0"/>
              <a:t>Be alert to night operations</a:t>
            </a:r>
          </a:p>
          <a:p>
            <a:r>
              <a:rPr lang="en-US" altLang="en-US" smtClean="0"/>
              <a:t>Do not sleep on the fire 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Securing the Control Line</a:t>
            </a:r>
            <a:br>
              <a:rPr lang="en-US" altLang="en-US" sz="3200" smtClean="0"/>
            </a:br>
            <a:r>
              <a:rPr lang="en-US" altLang="en-US" sz="3200" smtClean="0"/>
              <a:t>Objectives </a:t>
            </a:r>
            <a:endParaRPr lang="en-US" altLang="en-US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Describe how each of the four senses aid in detecting burning materials</a:t>
            </a:r>
          </a:p>
          <a:p>
            <a:r>
              <a:rPr lang="en-US" altLang="en-US" smtClean="0"/>
              <a:t>Discuss the importance of breaking up and dispersing accumulations of fuel adjacent to the fire line </a:t>
            </a:r>
          </a:p>
          <a:p>
            <a:r>
              <a:rPr lang="en-US" altLang="en-US" smtClean="0"/>
              <a:t>Demonstrate the technique of cold-trailing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Securing the Control Line</a:t>
            </a:r>
            <a:br>
              <a:rPr lang="en-US" altLang="en-US" sz="3200" smtClean="0"/>
            </a:br>
            <a:r>
              <a:rPr lang="en-US" altLang="en-US" sz="3200" smtClean="0"/>
              <a:t>Objectives </a:t>
            </a:r>
            <a:endParaRPr lang="en-US" alt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Given a constructed control-line, strengthen the line to facilitate holding by rearranging and fireproofing fuels adjacent to fire-line</a:t>
            </a:r>
          </a:p>
          <a:p>
            <a:r>
              <a:rPr lang="en-US" altLang="en-US" smtClean="0"/>
              <a:t>State three factors that determine the amount of additional work required for a water or retardant 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Suppression</a:t>
            </a:r>
            <a:br>
              <a:rPr lang="en-US" altLang="en-US" sz="4000" smtClean="0"/>
            </a:br>
            <a:r>
              <a:rPr lang="en-US" altLang="en-US" sz="3200" smtClean="0"/>
              <a:t> Methods of Mop-up </a:t>
            </a:r>
            <a:endParaRPr lang="en-US" alt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Dry mop-up</a:t>
            </a:r>
          </a:p>
          <a:p>
            <a:pPr lvl="1"/>
            <a:r>
              <a:rPr lang="en-US" altLang="en-US" smtClean="0"/>
              <a:t>Scraping</a:t>
            </a:r>
          </a:p>
          <a:p>
            <a:pPr lvl="1"/>
            <a:r>
              <a:rPr lang="en-US" altLang="en-US" smtClean="0"/>
              <a:t>Digging</a:t>
            </a:r>
          </a:p>
          <a:p>
            <a:pPr lvl="1"/>
            <a:r>
              <a:rPr lang="en-US" altLang="en-US" smtClean="0"/>
              <a:t>Stirring</a:t>
            </a:r>
          </a:p>
          <a:p>
            <a:pPr lvl="1"/>
            <a:r>
              <a:rPr lang="en-US" altLang="en-US" smtClean="0"/>
              <a:t>Mixing</a:t>
            </a:r>
          </a:p>
          <a:p>
            <a:pPr lvl="1"/>
            <a:r>
              <a:rPr lang="en-US" altLang="en-US" smtClean="0"/>
              <a:t>Separating</a:t>
            </a:r>
          </a:p>
          <a:p>
            <a:pPr lvl="1"/>
            <a:r>
              <a:rPr lang="en-US" altLang="en-US" smtClean="0"/>
              <a:t>Turning logs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lse 4">
    <a:dk1>
      <a:srgbClr val="000000"/>
    </a:dk1>
    <a:lt1>
      <a:srgbClr val="FFFFFF"/>
    </a:lt1>
    <a:dk2>
      <a:srgbClr val="660033"/>
    </a:dk2>
    <a:lt2>
      <a:srgbClr val="FFCC66"/>
    </a:lt2>
    <a:accent1>
      <a:srgbClr val="FF9900"/>
    </a:accent1>
    <a:accent2>
      <a:srgbClr val="440022"/>
    </a:accent2>
    <a:accent3>
      <a:srgbClr val="B8AAAD"/>
    </a:accent3>
    <a:accent4>
      <a:srgbClr val="DADADA"/>
    </a:accent4>
    <a:accent5>
      <a:srgbClr val="FFCAAA"/>
    </a:accent5>
    <a:accent6>
      <a:srgbClr val="3D001E"/>
    </a:accent6>
    <a:hlink>
      <a:srgbClr val="B20059"/>
    </a:hlink>
    <a:folHlink>
      <a:srgbClr val="FF6699"/>
    </a:folHlink>
  </a:clrScheme>
</a:themeOverride>
</file>

<file path=ppt/theme/themeOverride10.xml><?xml version="1.0" encoding="utf-8"?>
<a:themeOverride xmlns:a="http://schemas.openxmlformats.org/drawingml/2006/main">
  <a:clrScheme name="Pulse 4">
    <a:dk1>
      <a:srgbClr val="000000"/>
    </a:dk1>
    <a:lt1>
      <a:srgbClr val="FFFFFF"/>
    </a:lt1>
    <a:dk2>
      <a:srgbClr val="660033"/>
    </a:dk2>
    <a:lt2>
      <a:srgbClr val="FFCC66"/>
    </a:lt2>
    <a:accent1>
      <a:srgbClr val="FF9900"/>
    </a:accent1>
    <a:accent2>
      <a:srgbClr val="440022"/>
    </a:accent2>
    <a:accent3>
      <a:srgbClr val="B8AAAD"/>
    </a:accent3>
    <a:accent4>
      <a:srgbClr val="DADADA"/>
    </a:accent4>
    <a:accent5>
      <a:srgbClr val="FFCAAA"/>
    </a:accent5>
    <a:accent6>
      <a:srgbClr val="3D001E"/>
    </a:accent6>
    <a:hlink>
      <a:srgbClr val="B20059"/>
    </a:hlink>
    <a:folHlink>
      <a:srgbClr val="FF6699"/>
    </a:folHlink>
  </a:clrScheme>
</a:themeOverride>
</file>

<file path=ppt/theme/themeOverride11.xml><?xml version="1.0" encoding="utf-8"?>
<a:themeOverride xmlns:a="http://schemas.openxmlformats.org/drawingml/2006/main">
  <a:clrScheme name="Pulse 3">
    <a:dk1>
      <a:srgbClr val="000000"/>
    </a:dk1>
    <a:lt1>
      <a:srgbClr val="FFFFFF"/>
    </a:lt1>
    <a:dk2>
      <a:srgbClr val="000000"/>
    </a:dk2>
    <a:lt2>
      <a:srgbClr val="DDDDDD"/>
    </a:lt2>
    <a:accent1>
      <a:srgbClr val="CBCBCB"/>
    </a:accent1>
    <a:accent2>
      <a:srgbClr val="C0C0C0"/>
    </a:accent2>
    <a:accent3>
      <a:srgbClr val="FFFFFF"/>
    </a:accent3>
    <a:accent4>
      <a:srgbClr val="000000"/>
    </a:accent4>
    <a:accent5>
      <a:srgbClr val="E2E2E2"/>
    </a:accent5>
    <a:accent6>
      <a:srgbClr val="AEAEAE"/>
    </a:accent6>
    <a:hlink>
      <a:srgbClr val="4D4D4D"/>
    </a:hlink>
    <a:folHlink>
      <a:srgbClr val="868686"/>
    </a:folHlink>
  </a:clrScheme>
</a:themeOverride>
</file>

<file path=ppt/theme/themeOverride12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13.xml><?xml version="1.0" encoding="utf-8"?>
<a:themeOverride xmlns:a="http://schemas.openxmlformats.org/drawingml/2006/main">
  <a:clrScheme name="Pulse 6">
    <a:dk1>
      <a:srgbClr val="000000"/>
    </a:dk1>
    <a:lt1>
      <a:srgbClr val="FFFFFF"/>
    </a:lt1>
    <a:dk2>
      <a:srgbClr val="003300"/>
    </a:dk2>
    <a:lt2>
      <a:srgbClr val="FFCC66"/>
    </a:lt2>
    <a:accent1>
      <a:srgbClr val="CC9900"/>
    </a:accent1>
    <a:accent2>
      <a:srgbClr val="001600"/>
    </a:accent2>
    <a:accent3>
      <a:srgbClr val="AAADAA"/>
    </a:accent3>
    <a:accent4>
      <a:srgbClr val="DADADA"/>
    </a:accent4>
    <a:accent5>
      <a:srgbClr val="E2CAAA"/>
    </a:accent5>
    <a:accent6>
      <a:srgbClr val="001300"/>
    </a:accent6>
    <a:hlink>
      <a:srgbClr val="006600"/>
    </a:hlink>
    <a:folHlink>
      <a:srgbClr val="009999"/>
    </a:folHlink>
  </a:clrScheme>
</a:themeOverride>
</file>

<file path=ppt/theme/themeOverride14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15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16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17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18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19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Pulse 4">
    <a:dk1>
      <a:srgbClr val="000000"/>
    </a:dk1>
    <a:lt1>
      <a:srgbClr val="FFFFFF"/>
    </a:lt1>
    <a:dk2>
      <a:srgbClr val="660033"/>
    </a:dk2>
    <a:lt2>
      <a:srgbClr val="FFCC66"/>
    </a:lt2>
    <a:accent1>
      <a:srgbClr val="FF9900"/>
    </a:accent1>
    <a:accent2>
      <a:srgbClr val="440022"/>
    </a:accent2>
    <a:accent3>
      <a:srgbClr val="B8AAAD"/>
    </a:accent3>
    <a:accent4>
      <a:srgbClr val="DADADA"/>
    </a:accent4>
    <a:accent5>
      <a:srgbClr val="FFCAAA"/>
    </a:accent5>
    <a:accent6>
      <a:srgbClr val="3D001E"/>
    </a:accent6>
    <a:hlink>
      <a:srgbClr val="B20059"/>
    </a:hlink>
    <a:folHlink>
      <a:srgbClr val="FF6699"/>
    </a:folHlink>
  </a:clrScheme>
</a:themeOverride>
</file>

<file path=ppt/theme/themeOverride20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21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22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23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24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25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26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27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28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29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3.xml><?xml version="1.0" encoding="utf-8"?>
<a:themeOverride xmlns:a="http://schemas.openxmlformats.org/drawingml/2006/main">
  <a:clrScheme name="Pulse 6">
    <a:dk1>
      <a:srgbClr val="000000"/>
    </a:dk1>
    <a:lt1>
      <a:srgbClr val="FFFFFF"/>
    </a:lt1>
    <a:dk2>
      <a:srgbClr val="003300"/>
    </a:dk2>
    <a:lt2>
      <a:srgbClr val="FFCC66"/>
    </a:lt2>
    <a:accent1>
      <a:srgbClr val="CC9900"/>
    </a:accent1>
    <a:accent2>
      <a:srgbClr val="001600"/>
    </a:accent2>
    <a:accent3>
      <a:srgbClr val="AAADAA"/>
    </a:accent3>
    <a:accent4>
      <a:srgbClr val="DADADA"/>
    </a:accent4>
    <a:accent5>
      <a:srgbClr val="E2CAAA"/>
    </a:accent5>
    <a:accent6>
      <a:srgbClr val="001300"/>
    </a:accent6>
    <a:hlink>
      <a:srgbClr val="006600"/>
    </a:hlink>
    <a:folHlink>
      <a:srgbClr val="009999"/>
    </a:folHlink>
  </a:clrScheme>
</a:themeOverride>
</file>

<file path=ppt/theme/themeOverride30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31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32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33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34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35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36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37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38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39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4.xml><?xml version="1.0" encoding="utf-8"?>
<a:themeOverride xmlns:a="http://schemas.openxmlformats.org/drawingml/2006/main">
  <a:clrScheme name="Pulse 4">
    <a:dk1>
      <a:srgbClr val="000000"/>
    </a:dk1>
    <a:lt1>
      <a:srgbClr val="FFFFFF"/>
    </a:lt1>
    <a:dk2>
      <a:srgbClr val="660033"/>
    </a:dk2>
    <a:lt2>
      <a:srgbClr val="FFCC66"/>
    </a:lt2>
    <a:accent1>
      <a:srgbClr val="FF9900"/>
    </a:accent1>
    <a:accent2>
      <a:srgbClr val="440022"/>
    </a:accent2>
    <a:accent3>
      <a:srgbClr val="B8AAAD"/>
    </a:accent3>
    <a:accent4>
      <a:srgbClr val="DADADA"/>
    </a:accent4>
    <a:accent5>
      <a:srgbClr val="FFCAAA"/>
    </a:accent5>
    <a:accent6>
      <a:srgbClr val="3D001E"/>
    </a:accent6>
    <a:hlink>
      <a:srgbClr val="B20059"/>
    </a:hlink>
    <a:folHlink>
      <a:srgbClr val="FF6699"/>
    </a:folHlink>
  </a:clrScheme>
</a:themeOverride>
</file>

<file path=ppt/theme/themeOverride40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41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42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43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44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45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46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47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48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49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5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50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51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52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53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54.xml><?xml version="1.0" encoding="utf-8"?>
<a:themeOverride xmlns:a="http://schemas.openxmlformats.org/drawingml/2006/main">
  <a:clrScheme name="Pulse 1">
    <a:dk1>
      <a:srgbClr val="000000"/>
    </a:dk1>
    <a:lt1>
      <a:srgbClr val="CCECFF"/>
    </a:lt1>
    <a:dk2>
      <a:srgbClr val="000066"/>
    </a:dk2>
    <a:lt2>
      <a:srgbClr val="6699FF"/>
    </a:lt2>
    <a:accent1>
      <a:srgbClr val="33CCCC"/>
    </a:accent1>
    <a:accent2>
      <a:srgbClr val="0099FF"/>
    </a:accent2>
    <a:accent3>
      <a:srgbClr val="E2F4FF"/>
    </a:accent3>
    <a:accent4>
      <a:srgbClr val="000000"/>
    </a:accent4>
    <a:accent5>
      <a:srgbClr val="ADE2E2"/>
    </a:accent5>
    <a:accent6>
      <a:srgbClr val="008AE7"/>
    </a:accent6>
    <a:hlink>
      <a:srgbClr val="FFFFFF"/>
    </a:hlink>
    <a:folHlink>
      <a:srgbClr val="3366FF"/>
    </a:folHlink>
  </a:clrScheme>
</a:themeOverride>
</file>

<file path=ppt/theme/themeOverride6.xml><?xml version="1.0" encoding="utf-8"?>
<a:themeOverride xmlns:a="http://schemas.openxmlformats.org/drawingml/2006/main">
  <a:clrScheme name="Pulse 4">
    <a:dk1>
      <a:srgbClr val="000000"/>
    </a:dk1>
    <a:lt1>
      <a:srgbClr val="FFFFFF"/>
    </a:lt1>
    <a:dk2>
      <a:srgbClr val="660033"/>
    </a:dk2>
    <a:lt2>
      <a:srgbClr val="FFCC66"/>
    </a:lt2>
    <a:accent1>
      <a:srgbClr val="FF9900"/>
    </a:accent1>
    <a:accent2>
      <a:srgbClr val="440022"/>
    </a:accent2>
    <a:accent3>
      <a:srgbClr val="B8AAAD"/>
    </a:accent3>
    <a:accent4>
      <a:srgbClr val="DADADA"/>
    </a:accent4>
    <a:accent5>
      <a:srgbClr val="FFCAAA"/>
    </a:accent5>
    <a:accent6>
      <a:srgbClr val="3D001E"/>
    </a:accent6>
    <a:hlink>
      <a:srgbClr val="B20059"/>
    </a:hlink>
    <a:folHlink>
      <a:srgbClr val="FF6699"/>
    </a:folHlink>
  </a:clrScheme>
</a:themeOverride>
</file>

<file path=ppt/theme/themeOverride7.xml><?xml version="1.0" encoding="utf-8"?>
<a:themeOverride xmlns:a="http://schemas.openxmlformats.org/drawingml/2006/main">
  <a:clrScheme name="Pulse 5">
    <a:dk1>
      <a:srgbClr val="000000"/>
    </a:dk1>
    <a:lt1>
      <a:srgbClr val="FFFFFF"/>
    </a:lt1>
    <a:dk2>
      <a:srgbClr val="663300"/>
    </a:dk2>
    <a:lt2>
      <a:srgbClr val="FFCC66"/>
    </a:lt2>
    <a:accent1>
      <a:srgbClr val="FF9900"/>
    </a:accent1>
    <a:accent2>
      <a:srgbClr val="361B00"/>
    </a:accent2>
    <a:accent3>
      <a:srgbClr val="B8ADAA"/>
    </a:accent3>
    <a:accent4>
      <a:srgbClr val="DADADA"/>
    </a:accent4>
    <a:accent5>
      <a:srgbClr val="FFCAAA"/>
    </a:accent5>
    <a:accent6>
      <a:srgbClr val="301700"/>
    </a:accent6>
    <a:hlink>
      <a:srgbClr val="996633"/>
    </a:hlink>
    <a:folHlink>
      <a:srgbClr val="FF6699"/>
    </a:folHlink>
  </a:clrScheme>
</a:themeOverride>
</file>

<file path=ppt/theme/themeOverride8.xml><?xml version="1.0" encoding="utf-8"?>
<a:themeOverride xmlns:a="http://schemas.openxmlformats.org/drawingml/2006/main">
  <a:clrScheme name="Pulse 3">
    <a:dk1>
      <a:srgbClr val="000000"/>
    </a:dk1>
    <a:lt1>
      <a:srgbClr val="FFFFFF"/>
    </a:lt1>
    <a:dk2>
      <a:srgbClr val="000000"/>
    </a:dk2>
    <a:lt2>
      <a:srgbClr val="DDDDDD"/>
    </a:lt2>
    <a:accent1>
      <a:srgbClr val="CBCBCB"/>
    </a:accent1>
    <a:accent2>
      <a:srgbClr val="C0C0C0"/>
    </a:accent2>
    <a:accent3>
      <a:srgbClr val="FFFFFF"/>
    </a:accent3>
    <a:accent4>
      <a:srgbClr val="000000"/>
    </a:accent4>
    <a:accent5>
      <a:srgbClr val="E2E2E2"/>
    </a:accent5>
    <a:accent6>
      <a:srgbClr val="AEAEAE"/>
    </a:accent6>
    <a:hlink>
      <a:srgbClr val="4D4D4D"/>
    </a:hlink>
    <a:folHlink>
      <a:srgbClr val="868686"/>
    </a:folHlink>
  </a:clrScheme>
</a:themeOverride>
</file>

<file path=ppt/theme/themeOverride9.xml><?xml version="1.0" encoding="utf-8"?>
<a:themeOverride xmlns:a="http://schemas.openxmlformats.org/drawingml/2006/main">
  <a:clrScheme name="Pulse 3">
    <a:dk1>
      <a:srgbClr val="000000"/>
    </a:dk1>
    <a:lt1>
      <a:srgbClr val="FFFFFF"/>
    </a:lt1>
    <a:dk2>
      <a:srgbClr val="000000"/>
    </a:dk2>
    <a:lt2>
      <a:srgbClr val="DDDDDD"/>
    </a:lt2>
    <a:accent1>
      <a:srgbClr val="CBCBCB"/>
    </a:accent1>
    <a:accent2>
      <a:srgbClr val="C0C0C0"/>
    </a:accent2>
    <a:accent3>
      <a:srgbClr val="FFFFFF"/>
    </a:accent3>
    <a:accent4>
      <a:srgbClr val="000000"/>
    </a:accent4>
    <a:accent5>
      <a:srgbClr val="E2E2E2"/>
    </a:accent5>
    <a:accent6>
      <a:srgbClr val="AEAEAE"/>
    </a:accent6>
    <a:hlink>
      <a:srgbClr val="4D4D4D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Designs\SERENE.POT</Template>
  <TotalTime>2363</TotalTime>
  <Words>2252</Words>
  <Application>Microsoft Office PowerPoint</Application>
  <PresentationFormat>On-screen Show (4:3)</PresentationFormat>
  <Paragraphs>425</Paragraphs>
  <Slides>112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17" baseType="lpstr">
      <vt:lpstr>Times New Roman</vt:lpstr>
      <vt:lpstr>Arial</vt:lpstr>
      <vt:lpstr>Pulse</vt:lpstr>
      <vt:lpstr>Microsoft Photo Editor 3.0 Photo</vt:lpstr>
      <vt:lpstr>Microsoft Word Document</vt:lpstr>
      <vt:lpstr>United States Forest Service  Fire &amp; Aviation Management</vt:lpstr>
      <vt:lpstr>Firefighter Training, S-130</vt:lpstr>
      <vt:lpstr>PowerPoint Presentation</vt:lpstr>
      <vt:lpstr>Course Objectives</vt:lpstr>
      <vt:lpstr>Objectives (continued)</vt:lpstr>
      <vt:lpstr>Safety</vt:lpstr>
      <vt:lpstr>Fire fighters’ Requirements</vt:lpstr>
      <vt:lpstr>Safety Rules  </vt:lpstr>
      <vt:lpstr>PowerPoint Presentation</vt:lpstr>
      <vt:lpstr>Fire Orders</vt:lpstr>
      <vt:lpstr>PowerPoint Presentation</vt:lpstr>
      <vt:lpstr>PowerPoint Presentation</vt:lpstr>
      <vt:lpstr>Types of Hazards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Environmental Hazards</vt:lpstr>
      <vt:lpstr>PowerPoint Presentation</vt:lpstr>
      <vt:lpstr>PowerPoint Presentation</vt:lpstr>
      <vt:lpstr>Biological Hazards</vt:lpstr>
      <vt:lpstr>PowerPoint Presentation</vt:lpstr>
      <vt:lpstr>Equipment Hazards</vt:lpstr>
      <vt:lpstr>Aircraft (rotor and fixed wing) Hazards</vt:lpstr>
      <vt:lpstr>PowerPoint Presentation</vt:lpstr>
      <vt:lpstr>PowerPoint Presentation</vt:lpstr>
      <vt:lpstr>Fire Environment Hazards</vt:lpstr>
      <vt:lpstr>Base/Camp Related Hazards</vt:lpstr>
      <vt:lpstr>Hazards Trees and Snags</vt:lpstr>
      <vt:lpstr>PowerPoint Presentation</vt:lpstr>
      <vt:lpstr>Working in Unsafe Areas</vt:lpstr>
      <vt:lpstr>Firefighter Preparedness</vt:lpstr>
      <vt:lpstr>Weight Limits</vt:lpstr>
      <vt:lpstr>Personal Protective Equipment (PPE)</vt:lpstr>
      <vt:lpstr>Personal Protective Equipment (PPE)</vt:lpstr>
      <vt:lpstr>Personal Items</vt:lpstr>
      <vt:lpstr>Problems associated with large wildfires</vt:lpstr>
      <vt:lpstr>PowerPoint Presentation</vt:lpstr>
      <vt:lpstr>The Incident Command System</vt:lpstr>
      <vt:lpstr>Types of Crews</vt:lpstr>
      <vt:lpstr>Type I Crews</vt:lpstr>
      <vt:lpstr>PowerPoint Presentation</vt:lpstr>
      <vt:lpstr>PowerPoint Presentation</vt:lpstr>
      <vt:lpstr>PowerPoint Presentation</vt:lpstr>
      <vt:lpstr>Type II Crews</vt:lpstr>
      <vt:lpstr>Engine Crews</vt:lpstr>
      <vt:lpstr>PowerPoint Presentation</vt:lpstr>
      <vt:lpstr>PowerPoint Presentation</vt:lpstr>
      <vt:lpstr>PowerPoint Presentation</vt:lpstr>
      <vt:lpstr>Helicopters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Problems Associated With Various Fire Crews</vt:lpstr>
      <vt:lpstr>PowerPoint Presentation</vt:lpstr>
      <vt:lpstr>PowerPoint Presentation</vt:lpstr>
      <vt:lpstr>Transportation of Personnel and Tools Hazards Foot Travel</vt:lpstr>
      <vt:lpstr>Transportation of Personnel and Tools Hazards Foot Travel</vt:lpstr>
      <vt:lpstr>Firing Devices Objectives</vt:lpstr>
      <vt:lpstr>PowerPoint Presentation</vt:lpstr>
      <vt:lpstr>PowerPoint Presentation</vt:lpstr>
      <vt:lpstr>Water Use Hose Lays</vt:lpstr>
      <vt:lpstr>Water Use Water Patterns</vt:lpstr>
      <vt:lpstr>Water Use Water Patterns</vt:lpstr>
      <vt:lpstr>Water Use Water Applications</vt:lpstr>
      <vt:lpstr>Water Use Water Applications</vt:lpstr>
      <vt:lpstr>Suppression Objectives</vt:lpstr>
      <vt:lpstr>Suppression Objectives</vt:lpstr>
      <vt:lpstr>Suppression Objectives</vt:lpstr>
      <vt:lpstr>Suppression Parts of a Fire</vt:lpstr>
      <vt:lpstr>Suppression Parts of a Fire</vt:lpstr>
      <vt:lpstr>Suppression Methods of Attack</vt:lpstr>
      <vt:lpstr>Suppression Black-line Concept</vt:lpstr>
      <vt:lpstr>Suppression Type of Fire Control Line</vt:lpstr>
      <vt:lpstr>Suppression Type of Fire Control Line</vt:lpstr>
      <vt:lpstr>Suppression The Fire Triangle</vt:lpstr>
      <vt:lpstr>Suppression Methods for Breaking the Fire Triangle</vt:lpstr>
      <vt:lpstr>Suppression Fire Line Construction Standards</vt:lpstr>
      <vt:lpstr>Suppression Fire Line Construction Standards</vt:lpstr>
      <vt:lpstr>Suppression Fire Line Construction Standards</vt:lpstr>
      <vt:lpstr>Suppression Fire Line Construction Standards</vt:lpstr>
      <vt:lpstr>Suppression Fire Line Construction Standards</vt:lpstr>
      <vt:lpstr>Suppression Fire Behavior Description</vt:lpstr>
      <vt:lpstr>Suppression Threats to Existing Control Lines</vt:lpstr>
      <vt:lpstr>Suppression Tractor Fire Line Procedures</vt:lpstr>
      <vt:lpstr>Suppression Coordinated Crew Techniques</vt:lpstr>
      <vt:lpstr>Suppression Retardant/Water Drop Safety Procedures</vt:lpstr>
      <vt:lpstr>Suppression Retardant/Water Drop Safety Procedures</vt:lpstr>
      <vt:lpstr>Suppression Retardant/Water Drop Safety Procedures</vt:lpstr>
      <vt:lpstr>Suppression Safety Procedures Used Around Fire line Equipment - Engines</vt:lpstr>
      <vt:lpstr>Suppression Safety Procedures Used Around Fire line Equipment - Tractors</vt:lpstr>
      <vt:lpstr>Suppression Safety Procedures Used Around Fire line Equipment - Tractors</vt:lpstr>
      <vt:lpstr>Suppression Securing the Control Line Objectives </vt:lpstr>
      <vt:lpstr>Suppression Securing the Control Line Objectives </vt:lpstr>
      <vt:lpstr>Suppression  Methods of Mop-up </vt:lpstr>
      <vt:lpstr>Suppression  Methods of Mop-up </vt:lpstr>
      <vt:lpstr>Suppression  Methods of Mop-up </vt:lpstr>
      <vt:lpstr>Suppression  Mop-up - Hazards in the General Area </vt:lpstr>
      <vt:lpstr>Suppression  Mop-up - Hazards Associated with Water Use </vt:lpstr>
      <vt:lpstr>Suppression Systematic Mop-up </vt:lpstr>
      <vt:lpstr>Suppression  Using the Four Senses - Mop-up </vt:lpstr>
      <vt:lpstr>Suppression  Using the Four Senses - Mop-up </vt:lpstr>
      <vt:lpstr>Suppression  Using the Four Senses - Mop-up </vt:lpstr>
      <vt:lpstr>Suppression  Using the Four Senses - Mop-up </vt:lpstr>
      <vt:lpstr>Suppression  Using the Four Senses - Mop-up </vt:lpstr>
      <vt:lpstr>Suppression    Mop-up </vt:lpstr>
      <vt:lpstr>Suppression    Reinforce Treated Areas - Mop-up </vt:lpstr>
      <vt:lpstr>PowerPoint Presentation</vt:lpstr>
    </vt:vector>
  </TitlesOfParts>
  <Company>USDA 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Firefighter Training, S-130</dc:title>
  <dc:creator>Mendocino NF-PAO</dc:creator>
  <cp:lastModifiedBy>Ted Farr</cp:lastModifiedBy>
  <cp:revision>25</cp:revision>
  <dcterms:created xsi:type="dcterms:W3CDTF">1999-06-12T21:49:06Z</dcterms:created>
  <dcterms:modified xsi:type="dcterms:W3CDTF">2016-05-09T05:04:54Z</dcterms:modified>
</cp:coreProperties>
</file>